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mp4" ContentType="video/unknown"/>
  <Default Extension="xlsx" ContentType="application/vnd.openxmlformats-officedocument.spreadsheetml.sheet"/>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Lst>
  <p:notesMasterIdLst>
    <p:notesMasterId r:id="rId52"/>
  </p:notesMasterIdLst>
  <p:sldIdLst>
    <p:sldId id="331" r:id="rId2"/>
    <p:sldId id="332" r:id="rId3"/>
    <p:sldId id="333" r:id="rId4"/>
    <p:sldId id="328" r:id="rId5"/>
    <p:sldId id="313" r:id="rId6"/>
    <p:sldId id="314" r:id="rId7"/>
    <p:sldId id="316" r:id="rId8"/>
    <p:sldId id="317" r:id="rId9"/>
    <p:sldId id="319" r:id="rId10"/>
    <p:sldId id="326" r:id="rId11"/>
    <p:sldId id="320" r:id="rId12"/>
    <p:sldId id="321" r:id="rId13"/>
    <p:sldId id="325" r:id="rId14"/>
    <p:sldId id="311" r:id="rId15"/>
    <p:sldId id="312" r:id="rId16"/>
    <p:sldId id="307" r:id="rId17"/>
    <p:sldId id="308" r:id="rId18"/>
    <p:sldId id="309" r:id="rId19"/>
    <p:sldId id="310" r:id="rId20"/>
    <p:sldId id="329" r:id="rId21"/>
    <p:sldId id="334" r:id="rId22"/>
    <p:sldId id="327" r:id="rId23"/>
    <p:sldId id="335" r:id="rId24"/>
    <p:sldId id="261" r:id="rId25"/>
    <p:sldId id="262" r:id="rId26"/>
    <p:sldId id="263" r:id="rId27"/>
    <p:sldId id="264" r:id="rId28"/>
    <p:sldId id="265" r:id="rId29"/>
    <p:sldId id="268" r:id="rId30"/>
    <p:sldId id="273" r:id="rId31"/>
    <p:sldId id="275" r:id="rId32"/>
    <p:sldId id="276" r:id="rId33"/>
    <p:sldId id="277" r:id="rId34"/>
    <p:sldId id="336" r:id="rId35"/>
    <p:sldId id="278" r:id="rId36"/>
    <p:sldId id="279" r:id="rId37"/>
    <p:sldId id="280" r:id="rId38"/>
    <p:sldId id="281" r:id="rId39"/>
    <p:sldId id="282" r:id="rId40"/>
    <p:sldId id="283" r:id="rId41"/>
    <p:sldId id="284" r:id="rId42"/>
    <p:sldId id="286" r:id="rId43"/>
    <p:sldId id="287" r:id="rId44"/>
    <p:sldId id="294" r:id="rId45"/>
    <p:sldId id="295" r:id="rId46"/>
    <p:sldId id="302" r:id="rId47"/>
    <p:sldId id="303" r:id="rId48"/>
    <p:sldId id="304" r:id="rId49"/>
    <p:sldId id="305" r:id="rId50"/>
    <p:sldId id="306" r:id="rId5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Trebuchet MS"/>
      </a:defRPr>
    </a:lvl1pPr>
    <a:lvl2pPr marL="0" marR="0" indent="454025"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Trebuchet MS"/>
      </a:defRPr>
    </a:lvl2pPr>
    <a:lvl3pPr marL="0" marR="0" indent="911225"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Trebuchet MS"/>
      </a:defRPr>
    </a:lvl3pPr>
    <a:lvl4pPr marL="0" marR="0" indent="1368425"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Trebuchet MS"/>
      </a:defRPr>
    </a:lvl4pPr>
    <a:lvl5pPr marL="0" marR="0" indent="1825625"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Trebuchet MS"/>
      </a:defRPr>
    </a:lvl5pPr>
    <a:lvl6pPr marL="0" marR="0" indent="228600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Trebuchet MS"/>
      </a:defRPr>
    </a:lvl6pPr>
    <a:lvl7pPr marL="0" marR="0" indent="274320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Trebuchet MS"/>
      </a:defRPr>
    </a:lvl7pPr>
    <a:lvl8pPr marL="0" marR="0" indent="320040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Trebuchet MS"/>
      </a:defRPr>
    </a:lvl8pPr>
    <a:lvl9pPr marL="0" marR="0" indent="365760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Trebuchet M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dipta Chattopadhya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44" autoAdjust="0"/>
  </p:normalViewPr>
  <p:slideViewPr>
    <p:cSldViewPr snapToGrid="0" snapToObjects="1">
      <p:cViewPr varScale="1">
        <p:scale>
          <a:sx n="100" d="100"/>
          <a:sy n="100" d="100"/>
        </p:scale>
        <p:origin x="-624" y="-10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commentAuthors" Target="commentAuthors.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a:defRPr sz="1800" b="0" i="0" u="none" strike="noStrike">
                <a:solidFill>
                  <a:srgbClr val="000000"/>
                </a:solidFill>
                <a:latin typeface="Trebuchet MS"/>
              </a:defRPr>
            </a:pPr>
            <a:r>
              <a:rPr lang="en-US" sz="1800" b="0" i="0" u="none" strike="noStrike">
                <a:solidFill>
                  <a:srgbClr val="000000"/>
                </a:solidFill>
                <a:latin typeface="Trebuchet MS"/>
              </a:rPr>
              <a:t>Unique  Inputs</a:t>
            </a:r>
          </a:p>
        </c:rich>
      </c:tx>
      <c:layout>
        <c:manualLayout>
          <c:xMode val="edge"/>
          <c:yMode val="edge"/>
          <c:x val="0.369493414427715"/>
          <c:y val="0.266186974965452"/>
          <c:w val="0.116618"/>
          <c:h val="0.226619"/>
        </c:manualLayout>
      </c:layout>
      <c:overlay val="1"/>
      <c:spPr>
        <a:noFill/>
        <a:effectLst/>
      </c:spPr>
    </c:title>
    <c:autoTitleDeleted val="0"/>
    <c:plotArea>
      <c:layout>
        <c:manualLayout>
          <c:layoutTarget val="inner"/>
          <c:xMode val="edge"/>
          <c:yMode val="edge"/>
          <c:x val="0.005"/>
          <c:y val="0.226619"/>
          <c:w val="0.406082"/>
          <c:h val="0.760881"/>
        </c:manualLayout>
      </c:layout>
      <c:pieChart>
        <c:varyColors val="0"/>
        <c:ser>
          <c:idx val="0"/>
          <c:order val="0"/>
          <c:tx>
            <c:strRef>
              <c:f>Sheet1!$A$2</c:f>
              <c:strCache>
                <c:ptCount val="1"/>
                <c:pt idx="0">
                  <c:v>Inputs</c:v>
                </c:pt>
              </c:strCache>
            </c:strRef>
          </c:tx>
          <c:spPr>
            <a:solidFill>
              <a:srgbClr val="4F81BD"/>
            </a:solidFill>
            <a:ln w="9525" cap="flat">
              <a:solidFill>
                <a:srgbClr val="F9F9F9"/>
              </a:solidFill>
              <a:prstDash val="solid"/>
              <a:round/>
            </a:ln>
            <a:effectLst>
              <a:outerShdw blurRad="38100" dist="20000" dir="5400000" algn="tl">
                <a:srgbClr val="000000">
                  <a:alpha val="38000"/>
                </a:srgbClr>
              </a:outerShdw>
            </a:effectLst>
          </c:spPr>
          <c:dPt>
            <c:idx val="0"/>
            <c:bubble3D val="0"/>
          </c:dPt>
          <c:dPt>
            <c:idx val="1"/>
            <c:bubble3D val="0"/>
            <c:spPr>
              <a:solidFill>
                <a:srgbClr val="C0504D"/>
              </a:solidFill>
              <a:ln w="9525" cap="flat">
                <a:solidFill>
                  <a:srgbClr val="F9F9F9"/>
                </a:solidFill>
                <a:prstDash val="solid"/>
                <a:round/>
              </a:ln>
              <a:effectLst>
                <a:outerShdw blurRad="38100" dist="20000" dir="5400000" algn="tl">
                  <a:srgbClr val="000000">
                    <a:alpha val="38000"/>
                  </a:srgbClr>
                </a:outerShdw>
              </a:effectLst>
            </c:spPr>
          </c:dPt>
          <c:dLbls>
            <c:numFmt formatCode="#,##0%" sourceLinked="0"/>
            <c:txPr>
              <a:bodyPr/>
              <a:lstStyle/>
              <a:p>
                <a:pPr>
                  <a:defRPr sz="1800" b="0" i="0" u="none" strike="noStrike">
                    <a:solidFill>
                      <a:srgbClr val="000000"/>
                    </a:solidFill>
                    <a:latin typeface="Trebuchet MS"/>
                  </a:defRPr>
                </a:pPr>
                <a:endParaRPr lang="en-US"/>
              </a:p>
            </c:txPr>
            <c:dLblPos val="inEnd"/>
            <c:showLegendKey val="0"/>
            <c:showVal val="0"/>
            <c:showCatName val="0"/>
            <c:showSerName val="0"/>
            <c:showPercent val="1"/>
            <c:showBubbleSize val="0"/>
            <c:showLeaderLines val="0"/>
          </c:dLbls>
          <c:cat>
            <c:strRef>
              <c:f>Sheet1!$B$1:$C$1</c:f>
              <c:strCache>
                <c:ptCount val="2"/>
                <c:pt idx="0">
                  <c:v>No Fairness Violations</c:v>
                </c:pt>
                <c:pt idx="1">
                  <c:v>Fairness Violations</c:v>
                </c:pt>
              </c:strCache>
            </c:strRef>
          </c:cat>
          <c:val>
            <c:numRef>
              <c:f>Sheet1!$B$2:$C$2</c:f>
              <c:numCache>
                <c:formatCode>General</c:formatCode>
                <c:ptCount val="2"/>
                <c:pt idx="0">
                  <c:v>87.0</c:v>
                </c:pt>
                <c:pt idx="1">
                  <c:v>13.0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292054"/>
          <c:y val="0.53152"/>
          <c:w val="0.707946"/>
          <c:h val="0.176079"/>
        </c:manualLayout>
      </c:layout>
      <c:overlay val="1"/>
      <c:spPr>
        <a:noFill/>
        <a:ln w="12700" cap="flat">
          <a:noFill/>
          <a:miter lim="400000"/>
        </a:ln>
        <a:effectLst/>
      </c:spPr>
      <c:txPr>
        <a:bodyPr rot="0"/>
        <a:lstStyle/>
        <a:p>
          <a:pPr>
            <a:defRPr sz="1800" b="0" i="0" u="none" strike="noStrike">
              <a:solidFill>
                <a:srgbClr val="000000"/>
              </a:solidFill>
              <a:latin typeface="Trebuchet MS"/>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a:defRPr sz="1800" b="0" i="0" u="none" strike="noStrike">
                <a:solidFill>
                  <a:srgbClr val="000000"/>
                </a:solidFill>
                <a:latin typeface="Trebuchet MS"/>
              </a:defRPr>
            </a:pPr>
            <a:r>
              <a:rPr lang="en-US" sz="1800" b="0" i="0" u="none" strike="noStrike">
                <a:solidFill>
                  <a:srgbClr val="000000"/>
                </a:solidFill>
                <a:latin typeface="Trebuchet MS"/>
              </a:rPr>
              <a:t>Unique  Inputs</a:t>
            </a:r>
          </a:p>
        </c:rich>
      </c:tx>
      <c:layout>
        <c:manualLayout>
          <c:xMode val="edge"/>
          <c:yMode val="edge"/>
          <c:x val="0.347346562667375"/>
          <c:y val="0.212230155715698"/>
          <c:w val="0.109628"/>
          <c:h val="0.226619"/>
        </c:manualLayout>
      </c:layout>
      <c:overlay val="1"/>
      <c:spPr>
        <a:noFill/>
        <a:effectLst/>
      </c:spPr>
    </c:title>
    <c:autoTitleDeleted val="0"/>
    <c:plotArea>
      <c:layout>
        <c:manualLayout>
          <c:layoutTarget val="inner"/>
          <c:xMode val="edge"/>
          <c:yMode val="edge"/>
          <c:x val="0.005"/>
          <c:y val="0.226619"/>
          <c:w val="0.381742"/>
          <c:h val="0.760881"/>
        </c:manualLayout>
      </c:layout>
      <c:pieChart>
        <c:varyColors val="0"/>
        <c:ser>
          <c:idx val="0"/>
          <c:order val="0"/>
          <c:tx>
            <c:strRef>
              <c:f>Sheet1!$A$2</c:f>
              <c:strCache>
                <c:ptCount val="1"/>
                <c:pt idx="0">
                  <c:v>Inputs</c:v>
                </c:pt>
              </c:strCache>
            </c:strRef>
          </c:tx>
          <c:spPr>
            <a:solidFill>
              <a:srgbClr val="4F81BD"/>
            </a:solidFill>
            <a:ln w="9525" cap="flat">
              <a:solidFill>
                <a:srgbClr val="F9F9F9"/>
              </a:solidFill>
              <a:prstDash val="solid"/>
              <a:round/>
            </a:ln>
            <a:effectLst>
              <a:outerShdw blurRad="38100" dist="20000" dir="5400000" algn="tl">
                <a:srgbClr val="000000">
                  <a:alpha val="38000"/>
                </a:srgbClr>
              </a:outerShdw>
            </a:effectLst>
          </c:spPr>
          <c:dPt>
            <c:idx val="0"/>
            <c:bubble3D val="0"/>
          </c:dPt>
          <c:dPt>
            <c:idx val="1"/>
            <c:bubble3D val="0"/>
            <c:spPr>
              <a:solidFill>
                <a:srgbClr val="C0504D"/>
              </a:solidFill>
              <a:ln w="9525" cap="flat">
                <a:solidFill>
                  <a:srgbClr val="F9F9F9"/>
                </a:solidFill>
                <a:prstDash val="solid"/>
                <a:round/>
              </a:ln>
              <a:effectLst>
                <a:outerShdw blurRad="38100" dist="20000" dir="5400000" algn="tl">
                  <a:srgbClr val="000000">
                    <a:alpha val="38000"/>
                  </a:srgbClr>
                </a:outerShdw>
              </a:effectLst>
            </c:spPr>
          </c:dPt>
          <c:dLbls>
            <c:numFmt formatCode="#,##0%" sourceLinked="0"/>
            <c:txPr>
              <a:bodyPr/>
              <a:lstStyle/>
              <a:p>
                <a:pPr>
                  <a:defRPr sz="1800" b="0" i="0" u="none" strike="noStrike">
                    <a:solidFill>
                      <a:srgbClr val="000000"/>
                    </a:solidFill>
                    <a:latin typeface="Trebuchet MS"/>
                  </a:defRPr>
                </a:pPr>
                <a:endParaRPr lang="en-US"/>
              </a:p>
            </c:txPr>
            <c:dLblPos val="inEnd"/>
            <c:showLegendKey val="0"/>
            <c:showVal val="0"/>
            <c:showCatName val="0"/>
            <c:showSerName val="0"/>
            <c:showPercent val="1"/>
            <c:showBubbleSize val="0"/>
            <c:showLeaderLines val="0"/>
          </c:dLbls>
          <c:cat>
            <c:strRef>
              <c:f>Sheet1!$B$1:$C$1</c:f>
              <c:strCache>
                <c:ptCount val="2"/>
                <c:pt idx="0">
                  <c:v>No Fairness Violations</c:v>
                </c:pt>
                <c:pt idx="1">
                  <c:v>Fairness Violations</c:v>
                </c:pt>
              </c:strCache>
            </c:strRef>
          </c:cat>
          <c:val>
            <c:numRef>
              <c:f>Sheet1!$B$2:$C$2</c:f>
              <c:numCache>
                <c:formatCode>General</c:formatCode>
                <c:ptCount val="2"/>
                <c:pt idx="0">
                  <c:v>90.0</c:v>
                </c:pt>
                <c:pt idx="1">
                  <c:v>10.0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334487"/>
          <c:y val="0.53152"/>
          <c:w val="0.665513"/>
          <c:h val="0.176079"/>
        </c:manualLayout>
      </c:layout>
      <c:overlay val="1"/>
      <c:spPr>
        <a:noFill/>
        <a:ln w="12700" cap="flat">
          <a:noFill/>
          <a:miter lim="400000"/>
        </a:ln>
        <a:effectLst/>
      </c:spPr>
      <c:txPr>
        <a:bodyPr rot="0"/>
        <a:lstStyle/>
        <a:p>
          <a:pPr>
            <a:defRPr sz="1800" b="0" i="0" u="none" strike="noStrike">
              <a:solidFill>
                <a:srgbClr val="000000"/>
              </a:solidFill>
              <a:latin typeface="Trebuchet MS"/>
            </a:defRPr>
          </a:pPr>
          <a:endParaRPr lang="en-US"/>
        </a:p>
      </c:txPr>
    </c:legend>
    <c:plotVisOnly val="1"/>
    <c:dispBlanksAs val="gap"/>
    <c:showDLblsOverMax val="1"/>
  </c:chart>
  <c:spPr>
    <a:noFill/>
    <a:ln>
      <a:noFill/>
    </a:ln>
    <a:effectLst/>
  </c:sp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9-11-21T20:11:13.250" idx="1">
    <p:pos x="10" y="10"/>
    <p:text>The video shows a remote buffer overflow attack on smart energy. The green light in the socket shows that the device is on. When remotely attacked through our exploit, you can see the device turning off and restarting (light being switched off and becoming red). This means you can remotely restart any device connected to the eve energy socket. </p:text>
  </p:cm>
</p:cmLst>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E20AA6E-7B9E-4885-85CD-0684A3CE0047}" type="doc">
      <dgm:prSet loTypeId="urn:microsoft.com/office/officeart/2005/8/layout/cycle5" loCatId="cycle" qsTypeId="urn:microsoft.com/office/officeart/2005/8/quickstyle/simple1#1" qsCatId="simple" csTypeId="urn:microsoft.com/office/officeart/2005/8/colors/accent1_2#1" csCatId="accent1" phldr="1"/>
      <dgm:spPr/>
      <dgm:t>
        <a:bodyPr/>
        <a:lstStyle/>
        <a:p>
          <a:endParaRPr lang="en-SG"/>
        </a:p>
      </dgm:t>
    </dgm:pt>
    <dgm:pt modelId="{6F538430-FAF6-41A4-91A9-CC6DD40995BF}">
      <dgm:prSet phldrT="[Text]"/>
      <dgm:spPr/>
      <dgm:t>
        <a:bodyPr/>
        <a:lstStyle/>
        <a:p>
          <a:pPr algn="r"/>
          <a:r>
            <a:rPr lang="en-SG" dirty="0">
              <a:solidFill>
                <a:schemeClr val="bg2"/>
              </a:solidFill>
            </a:rPr>
            <a:t>Analyse Data</a:t>
          </a:r>
        </a:p>
      </dgm:t>
    </dgm:pt>
    <dgm:pt modelId="{E8D4118B-A4B9-494B-9EBC-E45FA1802FF2}" type="parTrans" cxnId="{8DD8CAF5-F5C8-4619-A271-266750D780EA}">
      <dgm:prSet/>
      <dgm:spPr/>
      <dgm:t>
        <a:bodyPr/>
        <a:lstStyle/>
        <a:p>
          <a:endParaRPr lang="en-SG"/>
        </a:p>
      </dgm:t>
    </dgm:pt>
    <dgm:pt modelId="{06675238-285F-4F5E-8221-3F7E957B374A}" type="sibTrans" cxnId="{8DD8CAF5-F5C8-4619-A271-266750D780EA}">
      <dgm:prSet>
        <dgm:style>
          <a:lnRef idx="1">
            <a:schemeClr val="accent5"/>
          </a:lnRef>
          <a:fillRef idx="0">
            <a:schemeClr val="accent5"/>
          </a:fillRef>
          <a:effectRef idx="0">
            <a:schemeClr val="accent5"/>
          </a:effectRef>
          <a:fontRef idx="minor">
            <a:schemeClr val="tx1"/>
          </a:fontRef>
        </dgm:style>
      </dgm:prSet>
      <dgm:spPr>
        <a:solidFill>
          <a:schemeClr val="bg1"/>
        </a:solidFill>
        <a:ln w="28575">
          <a:prstDash val="sysDot"/>
        </a:ln>
      </dgm:spPr>
      <dgm:t>
        <a:bodyPr/>
        <a:lstStyle/>
        <a:p>
          <a:endParaRPr lang="en-SG"/>
        </a:p>
      </dgm:t>
    </dgm:pt>
    <dgm:pt modelId="{08CE8486-28E5-4786-91B1-07F456F9DFF2}">
      <dgm:prSet phldrT="[Text]"/>
      <dgm:spPr/>
      <dgm:t>
        <a:bodyPr/>
        <a:lstStyle/>
        <a:p>
          <a:pPr algn="r"/>
          <a:r>
            <a:rPr lang="en-SG" dirty="0">
              <a:solidFill>
                <a:srgbClr val="DCDEE0"/>
              </a:solidFill>
            </a:rPr>
            <a:t>Generate Input</a:t>
          </a:r>
        </a:p>
      </dgm:t>
    </dgm:pt>
    <dgm:pt modelId="{EAF33F80-1099-4078-8B61-952D09F0694D}" type="sibTrans" cxnId="{62A8C1BD-66C7-4AEA-8CE8-5FD6E79D67BC}">
      <dgm:prSet>
        <dgm:style>
          <a:lnRef idx="1">
            <a:schemeClr val="accent5"/>
          </a:lnRef>
          <a:fillRef idx="0">
            <a:schemeClr val="accent5"/>
          </a:fillRef>
          <a:effectRef idx="0">
            <a:schemeClr val="accent5"/>
          </a:effectRef>
          <a:fontRef idx="minor">
            <a:schemeClr val="tx1"/>
          </a:fontRef>
        </dgm:style>
      </dgm:prSet>
      <dgm:spPr>
        <a:ln w="28575"/>
      </dgm:spPr>
      <dgm:t>
        <a:bodyPr/>
        <a:lstStyle/>
        <a:p>
          <a:endParaRPr lang="en-SG"/>
        </a:p>
      </dgm:t>
    </dgm:pt>
    <dgm:pt modelId="{BC78BCA1-BC16-478C-A8BB-D905EB1FF701}" type="parTrans" cxnId="{62A8C1BD-66C7-4AEA-8CE8-5FD6E79D67BC}">
      <dgm:prSet/>
      <dgm:spPr/>
      <dgm:t>
        <a:bodyPr/>
        <a:lstStyle/>
        <a:p>
          <a:endParaRPr lang="en-SG"/>
        </a:p>
      </dgm:t>
    </dgm:pt>
    <dgm:pt modelId="{CD450EFB-9050-4E58-97ED-7CFB822B7E56}">
      <dgm:prSet phldrT="[Text]"/>
      <dgm:spPr/>
      <dgm:t>
        <a:bodyPr/>
        <a:lstStyle/>
        <a:p>
          <a:pPr algn="r"/>
          <a:r>
            <a:rPr lang="en-SG" dirty="0">
              <a:solidFill>
                <a:srgbClr val="DCDEE0"/>
              </a:solidFill>
            </a:rPr>
            <a:t>Run Application</a:t>
          </a:r>
        </a:p>
      </dgm:t>
    </dgm:pt>
    <dgm:pt modelId="{C777CF9C-1E5A-4FC1-A679-38CA3E0FEFC8}" type="parTrans" cxnId="{0BD3F4F6-4644-480F-9D39-D1AC7202D9D9}">
      <dgm:prSet/>
      <dgm:spPr/>
      <dgm:t>
        <a:bodyPr/>
        <a:lstStyle/>
        <a:p>
          <a:endParaRPr lang="en-SG"/>
        </a:p>
      </dgm:t>
    </dgm:pt>
    <dgm:pt modelId="{EAE411A1-2F6F-45F5-97B2-BE50AB2AF933}" type="sibTrans" cxnId="{0BD3F4F6-4644-480F-9D39-D1AC7202D9D9}">
      <dgm:prSet>
        <dgm:style>
          <a:lnRef idx="1">
            <a:schemeClr val="accent5"/>
          </a:lnRef>
          <a:fillRef idx="0">
            <a:schemeClr val="accent5"/>
          </a:fillRef>
          <a:effectRef idx="0">
            <a:schemeClr val="accent5"/>
          </a:effectRef>
          <a:fontRef idx="minor">
            <a:schemeClr val="tx1"/>
          </a:fontRef>
        </dgm:style>
      </dgm:prSet>
      <dgm:spPr>
        <a:ln w="28575"/>
      </dgm:spPr>
      <dgm:t>
        <a:bodyPr/>
        <a:lstStyle/>
        <a:p>
          <a:endParaRPr lang="en-SG"/>
        </a:p>
      </dgm:t>
    </dgm:pt>
    <dgm:pt modelId="{F0108707-59B6-495F-B96D-B35AD420DC3C}" type="pres">
      <dgm:prSet presAssocID="{BE20AA6E-7B9E-4885-85CD-0684A3CE0047}" presName="cycle" presStyleCnt="0">
        <dgm:presLayoutVars>
          <dgm:dir/>
          <dgm:resizeHandles val="exact"/>
        </dgm:presLayoutVars>
      </dgm:prSet>
      <dgm:spPr/>
      <dgm:t>
        <a:bodyPr/>
        <a:lstStyle/>
        <a:p>
          <a:endParaRPr lang="en-US"/>
        </a:p>
      </dgm:t>
    </dgm:pt>
    <dgm:pt modelId="{A7372BF4-81B8-422F-87C5-1C38C448FEEA}" type="pres">
      <dgm:prSet presAssocID="{6F538430-FAF6-41A4-91A9-CC6DD40995BF}" presName="node" presStyleLbl="node1" presStyleIdx="0" presStyleCnt="3" custScaleX="119053" custScaleY="46233" custRadScaleRad="76528" custRadScaleInc="-7907">
        <dgm:presLayoutVars>
          <dgm:bulletEnabled val="1"/>
        </dgm:presLayoutVars>
      </dgm:prSet>
      <dgm:spPr/>
      <dgm:t>
        <a:bodyPr/>
        <a:lstStyle/>
        <a:p>
          <a:endParaRPr lang="en-US"/>
        </a:p>
      </dgm:t>
    </dgm:pt>
    <dgm:pt modelId="{E08B226C-2691-4736-B0E7-100FAC202F9B}" type="pres">
      <dgm:prSet presAssocID="{6F538430-FAF6-41A4-91A9-CC6DD40995BF}" presName="spNode" presStyleCnt="0"/>
      <dgm:spPr/>
    </dgm:pt>
    <dgm:pt modelId="{1C8F4036-78AC-41F0-B9C4-C0CF554A8D49}" type="pres">
      <dgm:prSet presAssocID="{06675238-285F-4F5E-8221-3F7E957B374A}" presName="sibTrans" presStyleLbl="sibTrans1D1" presStyleIdx="0" presStyleCnt="3"/>
      <dgm:spPr/>
      <dgm:t>
        <a:bodyPr/>
        <a:lstStyle/>
        <a:p>
          <a:endParaRPr lang="en-US"/>
        </a:p>
      </dgm:t>
    </dgm:pt>
    <dgm:pt modelId="{AACA6187-4207-4A75-8002-9C2D9F5157C2}" type="pres">
      <dgm:prSet presAssocID="{08CE8486-28E5-4786-91B1-07F456F9DFF2}" presName="node" presStyleLbl="node1" presStyleIdx="1" presStyleCnt="3" custScaleX="134208" custScaleY="46902" custRadScaleRad="108085" custRadScaleInc="-12052">
        <dgm:presLayoutVars>
          <dgm:bulletEnabled val="1"/>
        </dgm:presLayoutVars>
      </dgm:prSet>
      <dgm:spPr/>
      <dgm:t>
        <a:bodyPr/>
        <a:lstStyle/>
        <a:p>
          <a:endParaRPr lang="en-US"/>
        </a:p>
      </dgm:t>
    </dgm:pt>
    <dgm:pt modelId="{D2085648-A176-4334-9242-D10305D08690}" type="pres">
      <dgm:prSet presAssocID="{08CE8486-28E5-4786-91B1-07F456F9DFF2}" presName="spNode" presStyleCnt="0"/>
      <dgm:spPr/>
    </dgm:pt>
    <dgm:pt modelId="{8A93DB97-3604-4B70-A8F8-178D15E56168}" type="pres">
      <dgm:prSet presAssocID="{EAF33F80-1099-4078-8B61-952D09F0694D}" presName="sibTrans" presStyleLbl="sibTrans1D1" presStyleIdx="1" presStyleCnt="3"/>
      <dgm:spPr/>
      <dgm:t>
        <a:bodyPr/>
        <a:lstStyle/>
        <a:p>
          <a:endParaRPr lang="en-US"/>
        </a:p>
      </dgm:t>
    </dgm:pt>
    <dgm:pt modelId="{A9BBEC70-85D3-476F-85A4-44EE055ED853}" type="pres">
      <dgm:prSet presAssocID="{CD450EFB-9050-4E58-97ED-7CFB822B7E56}" presName="node" presStyleLbl="node1" presStyleIdx="2" presStyleCnt="3" custScaleX="167319" custScaleY="47925" custRadScaleRad="120870" custRadScaleInc="18731">
        <dgm:presLayoutVars>
          <dgm:bulletEnabled val="1"/>
        </dgm:presLayoutVars>
      </dgm:prSet>
      <dgm:spPr/>
      <dgm:t>
        <a:bodyPr/>
        <a:lstStyle/>
        <a:p>
          <a:endParaRPr lang="en-US"/>
        </a:p>
      </dgm:t>
    </dgm:pt>
    <dgm:pt modelId="{BDBBC111-ACD8-4831-A6F5-2391632716B4}" type="pres">
      <dgm:prSet presAssocID="{CD450EFB-9050-4E58-97ED-7CFB822B7E56}" presName="spNode" presStyleCnt="0"/>
      <dgm:spPr/>
    </dgm:pt>
    <dgm:pt modelId="{C6BEA416-D7AE-4891-84B4-5BC2B5C5E455}" type="pres">
      <dgm:prSet presAssocID="{EAE411A1-2F6F-45F5-97B2-BE50AB2AF933}" presName="sibTrans" presStyleLbl="sibTrans1D1" presStyleIdx="2" presStyleCnt="3"/>
      <dgm:spPr/>
      <dgm:t>
        <a:bodyPr/>
        <a:lstStyle/>
        <a:p>
          <a:endParaRPr lang="en-US"/>
        </a:p>
      </dgm:t>
    </dgm:pt>
  </dgm:ptLst>
  <dgm:cxnLst>
    <dgm:cxn modelId="{177F0C50-7907-E442-8DC2-A7EF19082CD1}" type="presOf" srcId="{CD450EFB-9050-4E58-97ED-7CFB822B7E56}" destId="{A9BBEC70-85D3-476F-85A4-44EE055ED853}" srcOrd="0" destOrd="0" presId="urn:microsoft.com/office/officeart/2005/8/layout/cycle5"/>
    <dgm:cxn modelId="{8DD8CAF5-F5C8-4619-A271-266750D780EA}" srcId="{BE20AA6E-7B9E-4885-85CD-0684A3CE0047}" destId="{6F538430-FAF6-41A4-91A9-CC6DD40995BF}" srcOrd="0" destOrd="0" parTransId="{E8D4118B-A4B9-494B-9EBC-E45FA1802FF2}" sibTransId="{06675238-285F-4F5E-8221-3F7E957B374A}"/>
    <dgm:cxn modelId="{60F48363-75FE-F541-A639-147DE837FA4E}" type="presOf" srcId="{EAE411A1-2F6F-45F5-97B2-BE50AB2AF933}" destId="{C6BEA416-D7AE-4891-84B4-5BC2B5C5E455}" srcOrd="0" destOrd="0" presId="urn:microsoft.com/office/officeart/2005/8/layout/cycle5"/>
    <dgm:cxn modelId="{5DAE3EAF-2EE8-0B4A-B8A8-4EF4D7FC59EF}" type="presOf" srcId="{BE20AA6E-7B9E-4885-85CD-0684A3CE0047}" destId="{F0108707-59B6-495F-B96D-B35AD420DC3C}" srcOrd="0" destOrd="0" presId="urn:microsoft.com/office/officeart/2005/8/layout/cycle5"/>
    <dgm:cxn modelId="{CAECF727-EA3C-FF49-AA36-B9DC3665E9A0}" type="presOf" srcId="{EAF33F80-1099-4078-8B61-952D09F0694D}" destId="{8A93DB97-3604-4B70-A8F8-178D15E56168}" srcOrd="0" destOrd="0" presId="urn:microsoft.com/office/officeart/2005/8/layout/cycle5"/>
    <dgm:cxn modelId="{29038616-5AC6-0746-8A01-0C0CBDDDA1C1}" type="presOf" srcId="{6F538430-FAF6-41A4-91A9-CC6DD40995BF}" destId="{A7372BF4-81B8-422F-87C5-1C38C448FEEA}" srcOrd="0" destOrd="0" presId="urn:microsoft.com/office/officeart/2005/8/layout/cycle5"/>
    <dgm:cxn modelId="{62A8C1BD-66C7-4AEA-8CE8-5FD6E79D67BC}" srcId="{BE20AA6E-7B9E-4885-85CD-0684A3CE0047}" destId="{08CE8486-28E5-4786-91B1-07F456F9DFF2}" srcOrd="1" destOrd="0" parTransId="{BC78BCA1-BC16-478C-A8BB-D905EB1FF701}" sibTransId="{EAF33F80-1099-4078-8B61-952D09F0694D}"/>
    <dgm:cxn modelId="{D859D6C9-B78B-5C42-90D2-FA62A95E1AA8}" type="presOf" srcId="{08CE8486-28E5-4786-91B1-07F456F9DFF2}" destId="{AACA6187-4207-4A75-8002-9C2D9F5157C2}" srcOrd="0" destOrd="0" presId="urn:microsoft.com/office/officeart/2005/8/layout/cycle5"/>
    <dgm:cxn modelId="{AE29A7D4-AA2B-5A44-88B7-73FEC762AD20}" type="presOf" srcId="{06675238-285F-4F5E-8221-3F7E957B374A}" destId="{1C8F4036-78AC-41F0-B9C4-C0CF554A8D49}" srcOrd="0" destOrd="0" presId="urn:microsoft.com/office/officeart/2005/8/layout/cycle5"/>
    <dgm:cxn modelId="{0BD3F4F6-4644-480F-9D39-D1AC7202D9D9}" srcId="{BE20AA6E-7B9E-4885-85CD-0684A3CE0047}" destId="{CD450EFB-9050-4E58-97ED-7CFB822B7E56}" srcOrd="2" destOrd="0" parTransId="{C777CF9C-1E5A-4FC1-A679-38CA3E0FEFC8}" sibTransId="{EAE411A1-2F6F-45F5-97B2-BE50AB2AF933}"/>
    <dgm:cxn modelId="{531FC7D5-2CE5-BD4D-905E-CBF3A2526655}" type="presParOf" srcId="{F0108707-59B6-495F-B96D-B35AD420DC3C}" destId="{A7372BF4-81B8-422F-87C5-1C38C448FEEA}" srcOrd="0" destOrd="0" presId="urn:microsoft.com/office/officeart/2005/8/layout/cycle5"/>
    <dgm:cxn modelId="{9009BDDE-018E-734B-A2C9-DD1207FFEE09}" type="presParOf" srcId="{F0108707-59B6-495F-B96D-B35AD420DC3C}" destId="{E08B226C-2691-4736-B0E7-100FAC202F9B}" srcOrd="1" destOrd="0" presId="urn:microsoft.com/office/officeart/2005/8/layout/cycle5"/>
    <dgm:cxn modelId="{9A0AC5F9-478A-934D-96D3-34E6B21E8EA9}" type="presParOf" srcId="{F0108707-59B6-495F-B96D-B35AD420DC3C}" destId="{1C8F4036-78AC-41F0-B9C4-C0CF554A8D49}" srcOrd="2" destOrd="0" presId="urn:microsoft.com/office/officeart/2005/8/layout/cycle5"/>
    <dgm:cxn modelId="{32184360-1F43-FA46-97CD-075E0B8C12DF}" type="presParOf" srcId="{F0108707-59B6-495F-B96D-B35AD420DC3C}" destId="{AACA6187-4207-4A75-8002-9C2D9F5157C2}" srcOrd="3" destOrd="0" presId="urn:microsoft.com/office/officeart/2005/8/layout/cycle5"/>
    <dgm:cxn modelId="{5B5569FC-A7D7-5942-ABB3-1D62009744C0}" type="presParOf" srcId="{F0108707-59B6-495F-B96D-B35AD420DC3C}" destId="{D2085648-A176-4334-9242-D10305D08690}" srcOrd="4" destOrd="0" presId="urn:microsoft.com/office/officeart/2005/8/layout/cycle5"/>
    <dgm:cxn modelId="{8ECDDE95-5766-BE4F-AA04-AE288234CFF7}" type="presParOf" srcId="{F0108707-59B6-495F-B96D-B35AD420DC3C}" destId="{8A93DB97-3604-4B70-A8F8-178D15E56168}" srcOrd="5" destOrd="0" presId="urn:microsoft.com/office/officeart/2005/8/layout/cycle5"/>
    <dgm:cxn modelId="{C7AB81DE-032F-FA4C-8428-616C900512C3}" type="presParOf" srcId="{F0108707-59B6-495F-B96D-B35AD420DC3C}" destId="{A9BBEC70-85D3-476F-85A4-44EE055ED853}" srcOrd="6" destOrd="0" presId="urn:microsoft.com/office/officeart/2005/8/layout/cycle5"/>
    <dgm:cxn modelId="{2A1AA3CB-5CAA-1F4A-AA77-25DAD92C95EA}" type="presParOf" srcId="{F0108707-59B6-495F-B96D-B35AD420DC3C}" destId="{BDBBC111-ACD8-4831-A6F5-2391632716B4}" srcOrd="7" destOrd="0" presId="urn:microsoft.com/office/officeart/2005/8/layout/cycle5"/>
    <dgm:cxn modelId="{4089A06D-3E1D-1B43-8F0E-573652351A27}" type="presParOf" srcId="{F0108707-59B6-495F-B96D-B35AD420DC3C}" destId="{C6BEA416-D7AE-4891-84B4-5BC2B5C5E455}"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72BF4-81B8-422F-87C5-1C38C448FEEA}">
      <dsp:nvSpPr>
        <dsp:cNvPr id="0" name=""/>
        <dsp:cNvSpPr/>
      </dsp:nvSpPr>
      <dsp:spPr>
        <a:xfrm>
          <a:off x="1922748" y="458737"/>
          <a:ext cx="1867693" cy="4714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r" defTabSz="844550">
            <a:lnSpc>
              <a:spcPct val="90000"/>
            </a:lnSpc>
            <a:spcBef>
              <a:spcPct val="0"/>
            </a:spcBef>
            <a:spcAft>
              <a:spcPct val="35000"/>
            </a:spcAft>
          </a:pPr>
          <a:r>
            <a:rPr lang="en-SG" sz="1900" kern="1200" dirty="0">
              <a:solidFill>
                <a:schemeClr val="bg2"/>
              </a:solidFill>
            </a:rPr>
            <a:t>Analyse Data</a:t>
          </a:r>
        </a:p>
      </dsp:txBody>
      <dsp:txXfrm>
        <a:off x="1945762" y="481751"/>
        <a:ext cx="1821665" cy="425416"/>
      </dsp:txXfrm>
    </dsp:sp>
    <dsp:sp modelId="{1C8F4036-78AC-41F0-B9C4-C0CF554A8D49}">
      <dsp:nvSpPr>
        <dsp:cNvPr id="0" name=""/>
        <dsp:cNvSpPr/>
      </dsp:nvSpPr>
      <dsp:spPr>
        <a:xfrm>
          <a:off x="1331004" y="880881"/>
          <a:ext cx="2718666" cy="2718666"/>
        </a:xfrm>
        <a:custGeom>
          <a:avLst/>
          <a:gdLst/>
          <a:ahLst/>
          <a:cxnLst/>
          <a:rect l="0" t="0" r="0" b="0"/>
          <a:pathLst>
            <a:path>
              <a:moveTo>
                <a:pt x="2008511" y="165032"/>
              </a:moveTo>
              <a:arcTo wR="1359333" hR="1359333" stAng="17911613" swAng="2598769"/>
            </a:path>
          </a:pathLst>
        </a:custGeom>
        <a:noFill/>
        <a:ln w="28575" cap="flat" cmpd="sng" algn="ctr">
          <a:solidFill>
            <a:schemeClr val="accent5">
              <a:shade val="95000"/>
              <a:satMod val="105000"/>
            </a:schemeClr>
          </a:solidFill>
          <a:prstDash val="sysDot"/>
          <a:tailEnd type="arrow"/>
        </a:ln>
        <a:effectLst/>
      </dsp:spPr>
      <dsp:style>
        <a:lnRef idx="1">
          <a:schemeClr val="accent5"/>
        </a:lnRef>
        <a:fillRef idx="0">
          <a:schemeClr val="accent5"/>
        </a:fillRef>
        <a:effectRef idx="0">
          <a:schemeClr val="accent5"/>
        </a:effectRef>
        <a:fontRef idx="minor">
          <a:schemeClr val="tx1"/>
        </a:fontRef>
      </dsp:style>
    </dsp:sp>
    <dsp:sp modelId="{AACA6187-4207-4A75-8002-9C2D9F5157C2}">
      <dsp:nvSpPr>
        <dsp:cNvPr id="0" name=""/>
        <dsp:cNvSpPr/>
      </dsp:nvSpPr>
      <dsp:spPr>
        <a:xfrm>
          <a:off x="3190899" y="2119100"/>
          <a:ext cx="2105443" cy="4782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r" defTabSz="844550">
            <a:lnSpc>
              <a:spcPct val="90000"/>
            </a:lnSpc>
            <a:spcBef>
              <a:spcPct val="0"/>
            </a:spcBef>
            <a:spcAft>
              <a:spcPct val="35000"/>
            </a:spcAft>
          </a:pPr>
          <a:r>
            <a:rPr lang="en-SG" sz="1900" kern="1200" dirty="0">
              <a:solidFill>
                <a:srgbClr val="DCDEE0"/>
              </a:solidFill>
            </a:rPr>
            <a:t>Generate Input</a:t>
          </a:r>
        </a:p>
      </dsp:txBody>
      <dsp:txXfrm>
        <a:off x="3214246" y="2142447"/>
        <a:ext cx="2058749" cy="431572"/>
      </dsp:txXfrm>
    </dsp:sp>
    <dsp:sp modelId="{8A93DB97-3604-4B70-A8F8-178D15E56168}">
      <dsp:nvSpPr>
        <dsp:cNvPr id="0" name=""/>
        <dsp:cNvSpPr/>
      </dsp:nvSpPr>
      <dsp:spPr>
        <a:xfrm>
          <a:off x="1451380" y="813858"/>
          <a:ext cx="2718666" cy="2718666"/>
        </a:xfrm>
        <a:custGeom>
          <a:avLst/>
          <a:gdLst/>
          <a:ahLst/>
          <a:cxnLst/>
          <a:rect l="0" t="0" r="0" b="0"/>
          <a:pathLst>
            <a:path>
              <a:moveTo>
                <a:pt x="2401692" y="2231844"/>
              </a:moveTo>
              <a:arcTo wR="1359333" hR="1359333" stAng="2395870" swAng="5984038"/>
            </a:path>
          </a:pathLst>
        </a:custGeom>
        <a:noFill/>
        <a:ln w="28575" cap="flat" cmpd="sng" algn="ctr">
          <a:solidFill>
            <a:schemeClr val="accent5">
              <a:shade val="95000"/>
              <a:satMod val="105000"/>
            </a:schemeClr>
          </a:solidFill>
          <a:prstDash val="solid"/>
          <a:tailEnd type="arrow"/>
        </a:ln>
        <a:effectLst/>
      </dsp:spPr>
      <dsp:style>
        <a:lnRef idx="1">
          <a:schemeClr val="accent5"/>
        </a:lnRef>
        <a:fillRef idx="0">
          <a:schemeClr val="accent5"/>
        </a:fillRef>
        <a:effectRef idx="0">
          <a:schemeClr val="accent5"/>
        </a:effectRef>
        <a:fontRef idx="minor">
          <a:schemeClr val="tx1"/>
        </a:fontRef>
      </dsp:style>
    </dsp:sp>
    <dsp:sp modelId="{A9BBEC70-85D3-476F-85A4-44EE055ED853}">
      <dsp:nvSpPr>
        <dsp:cNvPr id="0" name=""/>
        <dsp:cNvSpPr/>
      </dsp:nvSpPr>
      <dsp:spPr>
        <a:xfrm>
          <a:off x="83671" y="2117757"/>
          <a:ext cx="2624886" cy="4886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r" defTabSz="844550">
            <a:lnSpc>
              <a:spcPct val="90000"/>
            </a:lnSpc>
            <a:spcBef>
              <a:spcPct val="0"/>
            </a:spcBef>
            <a:spcAft>
              <a:spcPct val="35000"/>
            </a:spcAft>
          </a:pPr>
          <a:r>
            <a:rPr lang="en-SG" sz="1900" kern="1200" dirty="0">
              <a:solidFill>
                <a:srgbClr val="DCDEE0"/>
              </a:solidFill>
            </a:rPr>
            <a:t>Run Application</a:t>
          </a:r>
        </a:p>
      </dsp:txBody>
      <dsp:txXfrm>
        <a:off x="107527" y="2141613"/>
        <a:ext cx="2577174" cy="440986"/>
      </dsp:txXfrm>
    </dsp:sp>
    <dsp:sp modelId="{C6BEA416-D7AE-4891-84B4-5BC2B5C5E455}">
      <dsp:nvSpPr>
        <dsp:cNvPr id="0" name=""/>
        <dsp:cNvSpPr/>
      </dsp:nvSpPr>
      <dsp:spPr>
        <a:xfrm>
          <a:off x="1603355" y="893766"/>
          <a:ext cx="2718666" cy="2718666"/>
        </a:xfrm>
        <a:custGeom>
          <a:avLst/>
          <a:gdLst/>
          <a:ahLst/>
          <a:cxnLst/>
          <a:rect l="0" t="0" r="0" b="0"/>
          <a:pathLst>
            <a:path>
              <a:moveTo>
                <a:pt x="74227" y="916287"/>
              </a:moveTo>
              <a:arcTo wR="1359333" hR="1359333" stAng="11941311" swAng="2662698"/>
            </a:path>
          </a:pathLst>
        </a:custGeom>
        <a:noFill/>
        <a:ln w="28575" cap="flat" cmpd="sng" algn="ctr">
          <a:solidFill>
            <a:schemeClr val="accent5">
              <a:shade val="95000"/>
              <a:satMod val="105000"/>
            </a:schemeClr>
          </a:solidFill>
          <a:prstDash val="solid"/>
          <a:tailEnd type="arrow"/>
        </a:ln>
        <a:effectLst/>
      </dsp:spPr>
      <dsp:style>
        <a:lnRef idx="1">
          <a:schemeClr val="accent5"/>
        </a:lnRef>
        <a:fillRef idx="0">
          <a:schemeClr val="accent5"/>
        </a:fillRef>
        <a:effectRef idx="0">
          <a:schemeClr val="accent5"/>
        </a:effectRef>
        <a:fontRef idx="minor">
          <a:schemeClr val="tx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1143000" y="685800"/>
            <a:ext cx="4572000" cy="3429000"/>
          </a:xfrm>
          <a:prstGeom prst="rect">
            <a:avLst/>
          </a:prstGeom>
        </p:spPr>
        <p:txBody>
          <a:bodyPr/>
          <a:lstStyle/>
          <a:p>
            <a:endParaRPr/>
          </a:p>
        </p:txBody>
      </p:sp>
      <p:sp>
        <p:nvSpPr>
          <p:cNvPr id="132" name="Shape 13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78166626"/>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defRPr/>
            </a:pP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64EED6B-5E33-4442-A15C-C4B362BE965D}" type="slidenum">
              <a:rPr lang="zh-CN" altLang="en-US" smtClean="0"/>
              <a:t>5</a:t>
            </a:fld>
            <a:endParaRPr lang="zh-CN" altLang="en-US"/>
          </a:p>
        </p:txBody>
      </p:sp>
    </p:spTree>
    <p:extLst>
      <p:ext uri="{BB962C8B-B14F-4D97-AF65-F5344CB8AC3E}">
        <p14:creationId xmlns:p14="http://schemas.microsoft.com/office/powerpoint/2010/main" val="1585180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64EED6B-5E33-4442-A15C-C4B362BE965D}" type="slidenum">
              <a:rPr lang="zh-CN" altLang="en-US" smtClean="0"/>
              <a:t>17</a:t>
            </a:fld>
            <a:endParaRPr lang="zh-CN" altLang="en-US"/>
          </a:p>
        </p:txBody>
      </p:sp>
    </p:spTree>
    <p:extLst>
      <p:ext uri="{BB962C8B-B14F-4D97-AF65-F5344CB8AC3E}">
        <p14:creationId xmlns:p14="http://schemas.microsoft.com/office/powerpoint/2010/main" val="538726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64EED6B-5E33-4442-A15C-C4B362BE965D}" type="slidenum">
              <a:rPr lang="zh-CN" altLang="en-US" smtClean="0"/>
              <a:t>19</a:t>
            </a:fld>
            <a:endParaRPr lang="zh-CN" altLang="en-US"/>
          </a:p>
        </p:txBody>
      </p:sp>
    </p:spTree>
    <p:extLst>
      <p:ext uri="{BB962C8B-B14F-4D97-AF65-F5344CB8AC3E}">
        <p14:creationId xmlns:p14="http://schemas.microsoft.com/office/powerpoint/2010/main" val="2522143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80604020202020204" pitchFamily="34" charset="0"/>
              <a:buNone/>
              <a:defRPr/>
            </a:pP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64EED6B-5E33-4442-A15C-C4B362BE965D}" type="slidenum">
              <a:rPr lang="zh-CN" altLang="en-US" smtClean="0"/>
              <a:t>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80604020202020204" pitchFamily="34" charset="0"/>
              <a:buNone/>
              <a:defRPr/>
            </a:pP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64EED6B-5E33-4442-A15C-C4B362BE965D}" type="slidenum">
              <a:rPr lang="zh-CN" altLang="en-US" smtClean="0"/>
              <a:t>7</a:t>
            </a:fld>
            <a:endParaRPr lang="zh-CN" altLang="en-US"/>
          </a:p>
        </p:txBody>
      </p:sp>
    </p:spTree>
    <p:extLst>
      <p:ext uri="{BB962C8B-B14F-4D97-AF65-F5344CB8AC3E}">
        <p14:creationId xmlns:p14="http://schemas.microsoft.com/office/powerpoint/2010/main" val="377971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defRPr/>
            </a:pP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64EED6B-5E33-4442-A15C-C4B362BE965D}" type="slidenum">
              <a:rPr lang="zh-CN" altLang="en-US" smtClean="0"/>
              <a:t>8</a:t>
            </a:fld>
            <a:endParaRPr lang="zh-CN" altLang="en-US"/>
          </a:p>
        </p:txBody>
      </p:sp>
    </p:spTree>
    <p:extLst>
      <p:ext uri="{BB962C8B-B14F-4D97-AF65-F5344CB8AC3E}">
        <p14:creationId xmlns:p14="http://schemas.microsoft.com/office/powerpoint/2010/main" val="950295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defRPr/>
            </a:pP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64EED6B-5E33-4442-A15C-C4B362BE965D}" type="slidenum">
              <a:rPr lang="zh-CN" altLang="en-US" smtClean="0"/>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64EED6B-5E33-4442-A15C-C4B362BE965D}" type="slidenum">
              <a:rPr lang="zh-CN" altLang="en-US" smtClean="0"/>
              <a:t>11</a:t>
            </a:fld>
            <a:endParaRPr lang="zh-CN" altLang="en-US"/>
          </a:p>
        </p:txBody>
      </p:sp>
    </p:spTree>
    <p:extLst>
      <p:ext uri="{BB962C8B-B14F-4D97-AF65-F5344CB8AC3E}">
        <p14:creationId xmlns:p14="http://schemas.microsoft.com/office/powerpoint/2010/main" val="224954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64EED6B-5E33-4442-A15C-C4B362BE965D}" type="slidenum">
              <a:rPr lang="zh-CN" altLang="en-US" smtClean="0"/>
              <a:t>12</a:t>
            </a:fld>
            <a:endParaRPr lang="zh-CN" altLang="en-US"/>
          </a:p>
        </p:txBody>
      </p:sp>
    </p:spTree>
    <p:extLst>
      <p:ext uri="{BB962C8B-B14F-4D97-AF65-F5344CB8AC3E}">
        <p14:creationId xmlns:p14="http://schemas.microsoft.com/office/powerpoint/2010/main" val="440865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80604020202020204" pitchFamily="34" charset="0"/>
              <a:buChar char="•"/>
              <a:defRPr/>
            </a:pP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364EED6B-5E33-4442-A15C-C4B362BE965D}" type="slidenum">
              <a:rPr lang="zh-CN" altLang="en-US" smtClean="0"/>
              <a:t>14</a:t>
            </a:fld>
            <a:endParaRPr lang="zh-CN" altLang="en-US"/>
          </a:p>
        </p:txBody>
      </p:sp>
    </p:spTree>
    <p:extLst>
      <p:ext uri="{BB962C8B-B14F-4D97-AF65-F5344CB8AC3E}">
        <p14:creationId xmlns:p14="http://schemas.microsoft.com/office/powerpoint/2010/main" val="117375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64EED6B-5E33-4442-A15C-C4B362BE965D}" type="slidenum">
              <a:rPr lang="zh-CN" altLang="en-US" smtClean="0"/>
              <a:t>16</a:t>
            </a:fld>
            <a:endParaRPr lang="zh-CN" altLang="en-US"/>
          </a:p>
        </p:txBody>
      </p:sp>
    </p:spTree>
    <p:extLst>
      <p:ext uri="{BB962C8B-B14F-4D97-AF65-F5344CB8AC3E}">
        <p14:creationId xmlns:p14="http://schemas.microsoft.com/office/powerpoint/2010/main" val="538726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C31B6B-6BE9-4144-81D3-33C7D7C7D38D}" type="datetimeFigureOut">
              <a:rPr lang="en-US" smtClean="0"/>
              <a:t>17/9/20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28333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C31B6B-6BE9-4144-81D3-33C7D7C7D38D}" type="datetimeFigureOut">
              <a:rPr lang="en-US" smtClean="0"/>
              <a:t>17/9/20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36588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C31B6B-6BE9-4144-81D3-33C7D7C7D38D}" type="datetimeFigureOut">
              <a:rPr lang="en-US" smtClean="0"/>
              <a:t>17/9/20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5110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cxnSp>
        <p:nvCxnSpPr>
          <p:cNvPr id="18" name="直接连接符 17"/>
          <p:cNvCxnSpPr/>
          <p:nvPr userDrawn="1"/>
        </p:nvCxnSpPr>
        <p:spPr>
          <a:xfrm>
            <a:off x="1007435" y="833864"/>
            <a:ext cx="10465163" cy="0"/>
          </a:xfrm>
          <a:prstGeom prst="line">
            <a:avLst/>
          </a:prstGeom>
          <a:noFill/>
          <a:ln w="9525" cap="flat" cmpd="sng" algn="ctr">
            <a:solidFill>
              <a:sysClr val="windowText" lastClr="000000">
                <a:lumMod val="50000"/>
                <a:lumOff val="50000"/>
              </a:sysClr>
            </a:solidFill>
            <a:prstDash val="solid"/>
          </a:ln>
          <a:effectLst/>
        </p:spPr>
      </p:cxnSp>
      <p:grpSp>
        <p:nvGrpSpPr>
          <p:cNvPr id="19" name="组合 18"/>
          <p:cNvGrpSpPr/>
          <p:nvPr userDrawn="1"/>
        </p:nvGrpSpPr>
        <p:grpSpPr>
          <a:xfrm>
            <a:off x="335360" y="277338"/>
            <a:ext cx="576064" cy="559375"/>
            <a:chOff x="298460" y="987574"/>
            <a:chExt cx="288032" cy="279687"/>
          </a:xfrm>
        </p:grpSpPr>
        <p:sp>
          <p:nvSpPr>
            <p:cNvPr id="20" name="矩形 19"/>
            <p:cNvSpPr/>
            <p:nvPr/>
          </p:nvSpPr>
          <p:spPr>
            <a:xfrm>
              <a:off x="298460" y="987574"/>
              <a:ext cx="216024" cy="216024"/>
            </a:xfrm>
            <a:prstGeom prst="rect">
              <a:avLst/>
            </a:prstGeom>
            <a:noFill/>
            <a:ln w="12700" cap="flat" cmpd="sng" algn="ctr">
              <a:solidFill>
                <a:srgbClr val="FFA500"/>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Calibri"/>
                <a:ea typeface="SimSun" pitchFamily="2" charset="-122"/>
                <a:cs typeface="+mn-cs"/>
              </a:endParaRPr>
            </a:p>
          </p:txBody>
        </p:sp>
        <p:sp>
          <p:nvSpPr>
            <p:cNvPr id="21" name="矩形 20"/>
            <p:cNvSpPr/>
            <p:nvPr/>
          </p:nvSpPr>
          <p:spPr>
            <a:xfrm>
              <a:off x="406472" y="1087241"/>
              <a:ext cx="180020" cy="180020"/>
            </a:xfrm>
            <a:prstGeom prst="rect">
              <a:avLst/>
            </a:prstGeom>
            <a:solidFill>
              <a:srgbClr val="FFA500"/>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Calibri"/>
                <a:ea typeface="SimSun" pitchFamily="2" charset="-122"/>
                <a:cs typeface="+mn-cs"/>
              </a:endParaRPr>
            </a:p>
          </p:txBody>
        </p:sp>
      </p:grpSp>
    </p:spTree>
    <p:extLst>
      <p:ext uri="{BB962C8B-B14F-4D97-AF65-F5344CB8AC3E}">
        <p14:creationId xmlns:p14="http://schemas.microsoft.com/office/powerpoint/2010/main" val="1776240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ull image">
    <p:spTree>
      <p:nvGrpSpPr>
        <p:cNvPr id="1" name=""/>
        <p:cNvGrpSpPr/>
        <p:nvPr/>
      </p:nvGrpSpPr>
      <p:grpSpPr>
        <a:xfrm>
          <a:off x="0" y="0"/>
          <a:ext cx="0" cy="0"/>
          <a:chOff x="0" y="0"/>
          <a:chExt cx="0" cy="0"/>
        </a:xfrm>
      </p:grpSpPr>
      <p:sp>
        <p:nvSpPr>
          <p:cNvPr id="46" name="Shape 46"/>
          <p:cNvSpPr>
            <a:spLocks noGrp="1"/>
          </p:cNvSpPr>
          <p:nvPr>
            <p:ph type="title"/>
          </p:nvPr>
        </p:nvSpPr>
        <p:spPr>
          <a:prstGeom prst="rect">
            <a:avLst/>
          </a:prstGeom>
        </p:spPr>
        <p:txBody>
          <a:bodyPr/>
          <a:lstStyle/>
          <a:p>
            <a:r>
              <a:t>Title Text</a:t>
            </a:r>
          </a:p>
        </p:txBody>
      </p:sp>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ull tex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C31B6B-6BE9-4144-81D3-33C7D7C7D38D}" type="datetimeFigureOut">
              <a:rPr lang="en-US" smtClean="0"/>
              <a:t>17/9/20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35916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C31B6B-6BE9-4144-81D3-33C7D7C7D38D}" type="datetimeFigureOut">
              <a:rPr lang="en-US" smtClean="0"/>
              <a:t>17/9/20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954939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C31B6B-6BE9-4144-81D3-33C7D7C7D38D}" type="datetimeFigureOut">
              <a:rPr lang="en-US" smtClean="0"/>
              <a:t>17/9/20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71827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C31B6B-6BE9-4144-81D3-33C7D7C7D38D}" type="datetimeFigureOut">
              <a:rPr lang="en-US" smtClean="0"/>
              <a:t>17/9/20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02508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C31B6B-6BE9-4144-81D3-33C7D7C7D38D}" type="datetimeFigureOut">
              <a:rPr lang="en-US" smtClean="0"/>
              <a:t>17/9/20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06596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C31B6B-6BE9-4144-81D3-33C7D7C7D38D}" type="datetimeFigureOut">
              <a:rPr lang="en-US" smtClean="0"/>
              <a:t>17/9/20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17335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C31B6B-6BE9-4144-81D3-33C7D7C7D38D}" type="datetimeFigureOut">
              <a:rPr lang="en-US" smtClean="0"/>
              <a:t>17/9/20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3353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C31B6B-6BE9-4144-81D3-33C7D7C7D38D}" type="datetimeFigureOut">
              <a:rPr lang="en-US" smtClean="0"/>
              <a:t>17/9/20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98751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31B6B-6BE9-4144-81D3-33C7D7C7D38D}" type="datetimeFigureOut">
              <a:rPr lang="en-US" smtClean="0"/>
              <a:t>17/9/20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0422543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asset-group.github.io/" TargetMode="External"/><Relationship Id="rId5" Type="http://schemas.openxmlformats.org/officeDocument/2006/relationships/hyperlink" Target="mailto:sudipta_chattopadhyay@sutd.edu.sg" TargetMode="External"/><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hyperlink" Target="https://asset-group.github.io/" TargetMode="Externa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gif"/><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8.xml"/><Relationship Id="rId5" Type="http://schemas.openxmlformats.org/officeDocument/2006/relationships/image" Target="../media/image34.png"/><Relationship Id="rId6" Type="http://schemas.openxmlformats.org/officeDocument/2006/relationships/comments" Target="../comments/comment1.xml"/><Relationship Id="rId1" Type="http://schemas.microsoft.com/office/2007/relationships/media" Target="../media/media1.mp4"/><Relationship Id="rId2" Type="http://schemas.openxmlformats.org/officeDocument/2006/relationships/video" Target="../media/media1.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youtu.be/Iw8sIBLWE_w" TargetMode="External"/></Relationships>
</file>

<file path=ppt/slides/_rels/slide16.xml.rels><?xml version="1.0" encoding="UTF-8" standalone="yes"?>
<Relationships xmlns="http://schemas.openxmlformats.org/package/2006/relationships"><Relationship Id="rId12" Type="http://schemas.openxmlformats.org/officeDocument/2006/relationships/image" Target="../media/image16.sv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43.png"/><Relationship Id="rId18" Type="http://schemas.openxmlformats.org/officeDocument/2006/relationships/image" Target="../media/image44.png"/><Relationship Id="rId19" Type="http://schemas.openxmlformats.org/officeDocument/2006/relationships/image" Target="../media/image45.png"/><Relationship Id="rId20" Type="http://schemas.openxmlformats.org/officeDocument/2006/relationships/image" Target="../media/image46.png"/><Relationship Id="rId21" Type="http://schemas.openxmlformats.org/officeDocument/2006/relationships/hyperlink" Target="https://asset-group.github.io/disclosures/sweyntooth/" TargetMode="External"/><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hyperlink" Target="https://cve.mitre.org/cgi-bin/cvekey.cgi?keyword=CVE-2019-16336" TargetMode="External"/><Relationship Id="rId8"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image" Target="../media/image47.png"/><Relationship Id="rId6" Type="http://schemas.openxmlformats.org/officeDocument/2006/relationships/hyperlink" Target="http://cybersecuritystudio.com/sweyntooth-its-as-bad-as-you-think-maybe-worse/" TargetMode="External"/><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 Type="http://schemas.openxmlformats.org/officeDocument/2006/relationships/slideLayout" Target="../slideLayouts/slideLayout12.xml"/><Relationship Id="rId2"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hyperlink" Target="https://asset-group.github.io/"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png"/><Relationship Id="rId3" Type="http://schemas.openxmlformats.org/officeDocument/2006/relationships/hyperlink" Target="https://www.hsa.gov.sg/announcements/news/hsa-safety-communication-update-on-sweyntooth-cybersecurity-vulnerabilities-affecting-certain-bluetooth-enabled-medical-device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3.xml"/><Relationship Id="rId2" Type="http://schemas.openxmlformats.org/officeDocument/2006/relationships/hyperlink" Target="https://cloud.google.com/natural-languag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14.xml"/><Relationship Id="rId2"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slideLayout" Target="../slideLayouts/slideLayout14.xml"/><Relationship Id="rId2"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70.png"/><Relationship Id="rId5" Type="http://schemas.openxmlformats.org/officeDocument/2006/relationships/image" Target="../media/image69.png"/><Relationship Id="rId1" Type="http://schemas.openxmlformats.org/officeDocument/2006/relationships/slideLayout" Target="../slideLayouts/slideLayout14.xml"/><Relationship Id="rId2"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cloud.google.com/natural-languag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tinyurl.com/gender-bias-male" TargetMode="External"/><Relationship Id="rId3" Type="http://schemas.openxmlformats.org/officeDocument/2006/relationships/hyperlink" Target="https://tinyurl.com/gender-bias-femal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tinyurl.com/coref-gender-bias-male" TargetMode="External"/><Relationship Id="rId3" Type="http://schemas.openxmlformats.org/officeDocument/2006/relationships/hyperlink" Target="https://tinyurl.com/coref-gender-bias-femal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png"/><Relationship Id="rId3"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 Id="rId3"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 Id="rId3"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 Id="rId3" Type="http://schemas.openxmlformats.org/officeDocument/2006/relationships/image" Target="../media/image7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1"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hyperlink" Target="http://cve.mitre.org/cgi-bin/cvename.cgi?name=CVE-2019-12586" TargetMode="External"/><Relationship Id="rId4" Type="http://schemas.openxmlformats.org/officeDocument/2006/relationships/hyperlink" Target="http://cve.mitre.org/cgi-bin/cvename.cgi?name=CVE-2019-12587" TargetMode="External"/><Relationship Id="rId5" Type="http://schemas.openxmlformats.org/officeDocument/2006/relationships/hyperlink" Target="http://cve.mitre.org/cgi-bin/cvename.cgi?name=CVE-2019-12588" TargetMode="External"/><Relationship Id="rId6"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4583992-3062-4E0E-87D3-8822373BDBCD}"/>
              </a:ext>
            </a:extLst>
          </p:cNvPr>
          <p:cNvPicPr>
            <a:picLocks noChangeAspect="1"/>
          </p:cNvPicPr>
          <p:nvPr/>
        </p:nvPicPr>
        <p:blipFill rotWithShape="1">
          <a:blip r:embed="rId2"/>
          <a:srcRect l="26773" r="35192"/>
          <a:stretch/>
        </p:blipFill>
        <p:spPr>
          <a:xfrm>
            <a:off x="27" y="13"/>
            <a:ext cx="4637219" cy="6857987"/>
          </a:xfrm>
          <a:prstGeom prst="rect">
            <a:avLst/>
          </a:prstGeom>
        </p:spPr>
      </p:pic>
      <p:sp>
        <p:nvSpPr>
          <p:cNvPr id="2" name="Title 1"/>
          <p:cNvSpPr>
            <a:spLocks noGrp="1"/>
          </p:cNvSpPr>
          <p:nvPr>
            <p:ph type="ctrTitle"/>
          </p:nvPr>
        </p:nvSpPr>
        <p:spPr>
          <a:xfrm>
            <a:off x="4909076" y="1120489"/>
            <a:ext cx="6274591" cy="3351603"/>
          </a:xfrm>
        </p:spPr>
        <p:txBody>
          <a:bodyPr>
            <a:normAutofit/>
          </a:bodyPr>
          <a:lstStyle/>
          <a:p>
            <a:pPr algn="l"/>
            <a:r>
              <a:rPr lang="en-GB" dirty="0" smtClean="0">
                <a:latin typeface="Arial" panose="020B0604020202020204" pitchFamily="34" charset="0"/>
                <a:cs typeface="Arial" panose="020B0604020202020204" pitchFamily="34" charset="0"/>
              </a:rPr>
              <a:t>ISTD Pillar Session</a:t>
            </a:r>
            <a:br>
              <a:rPr lang="en-GB" dirty="0" smtClean="0">
                <a:latin typeface="Arial" panose="020B0604020202020204" pitchFamily="34" charset="0"/>
                <a:cs typeface="Arial" panose="020B0604020202020204" pitchFamily="34" charset="0"/>
              </a:rPr>
            </a:br>
            <a:r>
              <a:rPr lang="en-GB" dirty="0" smtClean="0">
                <a:latin typeface="Arial" panose="020B0604020202020204" pitchFamily="34" charset="0"/>
                <a:cs typeface="Arial" panose="020B0604020202020204" pitchFamily="34" charset="0"/>
              </a:rPr>
              <a:t>Research Sharing</a:t>
            </a:r>
            <a:endParaRPr lang="en-GB"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4740102" y="4969077"/>
            <a:ext cx="6756399" cy="2061644"/>
          </a:xfrm>
        </p:spPr>
        <p:txBody>
          <a:bodyPr>
            <a:normAutofit/>
          </a:bodyPr>
          <a:lstStyle/>
          <a:p>
            <a:pPr algn="l"/>
            <a:r>
              <a:rPr lang="en-SG" dirty="0">
                <a:solidFill>
                  <a:schemeClr val="tx1"/>
                </a:solidFill>
                <a:latin typeface="Arial" panose="020B0604020202020204" pitchFamily="34" charset="0"/>
                <a:cs typeface="Arial" panose="020B0604020202020204" pitchFamily="34" charset="0"/>
              </a:rPr>
              <a:t>Sudipta </a:t>
            </a:r>
            <a:r>
              <a:rPr lang="en-SG" dirty="0" smtClean="0">
                <a:solidFill>
                  <a:schemeClr val="tx1"/>
                </a:solidFill>
                <a:latin typeface="Arial" panose="020B0604020202020204" pitchFamily="34" charset="0"/>
                <a:cs typeface="Arial" panose="020B0604020202020204" pitchFamily="34" charset="0"/>
              </a:rPr>
              <a:t>Chattopadhyay</a:t>
            </a:r>
            <a:endParaRPr lang="en-SG" dirty="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9175334" y="190161"/>
            <a:ext cx="2789676" cy="1084875"/>
          </a:xfrm>
          <a:prstGeom prst="rect">
            <a:avLst/>
          </a:prstGeom>
        </p:spPr>
      </p:pic>
      <p:sp>
        <p:nvSpPr>
          <p:cNvPr id="11" name="Rectangle 10"/>
          <p:cNvSpPr/>
          <p:nvPr/>
        </p:nvSpPr>
        <p:spPr>
          <a:xfrm>
            <a:off x="4745782" y="5733815"/>
            <a:ext cx="6565776" cy="738660"/>
          </a:xfrm>
          <a:prstGeom prst="rect">
            <a:avLst/>
          </a:prstGeom>
        </p:spPr>
        <p:txBody>
          <a:bodyPr wrap="square" lIns="121917" tIns="60958" rIns="121917" bIns="60958">
            <a:spAutoFit/>
          </a:bodyPr>
          <a:lstStyle/>
          <a:p>
            <a:r>
              <a:rPr lang="en-US" sz="2000" dirty="0"/>
              <a:t>Group Website: </a:t>
            </a:r>
            <a:r>
              <a:rPr lang="en-US" sz="2000" dirty="0" smtClean="0">
                <a:hlinkClick r:id="rId4"/>
              </a:rPr>
              <a:t>https</a:t>
            </a:r>
            <a:r>
              <a:rPr lang="en-US" sz="2000" dirty="0">
                <a:hlinkClick r:id="rId4"/>
              </a:rPr>
              <a:t>://asset-group.github.io</a:t>
            </a:r>
            <a:r>
              <a:rPr lang="en-US" sz="2000" dirty="0" smtClean="0">
                <a:hlinkClick r:id="rId4"/>
              </a:rPr>
              <a:t>/</a:t>
            </a:r>
            <a:endParaRPr lang="en-US" sz="2000" dirty="0" smtClean="0"/>
          </a:p>
          <a:p>
            <a:r>
              <a:rPr lang="en-US" sz="2000" dirty="0" smtClean="0"/>
              <a:t>Email: </a:t>
            </a:r>
            <a:r>
              <a:rPr lang="en-US" sz="2000" dirty="0" smtClean="0">
                <a:hlinkClick r:id="rId5"/>
              </a:rPr>
              <a:t>sudipta_chattopadhyay@sutd.edu.sg</a:t>
            </a:r>
            <a:endParaRPr lang="en-US" sz="2000" dirty="0" smtClean="0"/>
          </a:p>
        </p:txBody>
      </p:sp>
    </p:spTree>
    <p:extLst>
      <p:ext uri="{BB962C8B-B14F-4D97-AF65-F5344CB8AC3E}">
        <p14:creationId xmlns:p14="http://schemas.microsoft.com/office/powerpoint/2010/main" val="15810721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2679" y="222449"/>
            <a:ext cx="3042579" cy="677104"/>
          </a:xfrm>
          <a:prstGeom prst="rect">
            <a:avLst/>
          </a:prstGeom>
        </p:spPr>
        <p:txBody>
          <a:bodyPr wrap="none" lIns="121917" tIns="60958" rIns="121917" bIns="60958">
            <a:spAutoFit/>
          </a:bodyPr>
          <a:lstStyle/>
          <a:p>
            <a:r>
              <a:rPr lang="en-US" altLang="en-US" sz="3600" b="1" dirty="0" smtClean="0">
                <a:latin typeface="Droid Sans Fallback" panose="020B0502000000000001" charset="-122"/>
                <a:ea typeface="Droid Sans Fallback" panose="020B0502000000000001" charset="-122"/>
              </a:rPr>
              <a:t>Testing Cars</a:t>
            </a:r>
            <a:endParaRPr lang="en-US" altLang="en-US" sz="3600" b="1" dirty="0">
              <a:latin typeface="Droid Sans Fallback" panose="020B0502000000000001" charset="-122"/>
              <a:ea typeface="Droid Sans Fallback" panose="020B0502000000000001" charset="-122"/>
            </a:endParaRPr>
          </a:p>
        </p:txBody>
      </p:sp>
      <p:pic>
        <p:nvPicPr>
          <p:cNvPr id="3" name="Picture 2" descr="car_ben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817" y="1020096"/>
            <a:ext cx="6363656" cy="4772741"/>
          </a:xfrm>
          <a:prstGeom prst="rect">
            <a:avLst/>
          </a:prstGeom>
        </p:spPr>
      </p:pic>
      <p:sp>
        <p:nvSpPr>
          <p:cNvPr id="4" name="TextBox 3"/>
          <p:cNvSpPr txBox="1"/>
          <p:nvPr/>
        </p:nvSpPr>
        <p:spPr>
          <a:xfrm>
            <a:off x="2995012" y="5921205"/>
            <a:ext cx="6338948" cy="338550"/>
          </a:xfrm>
          <a:prstGeom prst="rect">
            <a:avLst/>
          </a:prstGeom>
          <a:noFill/>
        </p:spPr>
        <p:txBody>
          <a:bodyPr wrap="none" lIns="121917" tIns="60958" rIns="121917" bIns="60958" rtlCol="0">
            <a:spAutoFit/>
          </a:bodyPr>
          <a:lstStyle/>
          <a:p>
            <a:r>
              <a:rPr lang="en-US" i="1" dirty="0" smtClean="0">
                <a:solidFill>
                  <a:srgbClr val="FF0000"/>
                </a:solidFill>
              </a:rPr>
              <a:t>Discovers KRACK within a few minutes in a Toyota Altis car bought in 2016</a:t>
            </a:r>
            <a:endParaRPr lang="en-US" i="1" dirty="0">
              <a:solidFill>
                <a:srgbClr val="FF0000"/>
              </a:solidFill>
            </a:endParaRPr>
          </a:p>
        </p:txBody>
      </p:sp>
    </p:spTree>
    <p:extLst>
      <p:ext uri="{BB962C8B-B14F-4D97-AF65-F5344CB8AC3E}">
        <p14:creationId xmlns:p14="http://schemas.microsoft.com/office/powerpoint/2010/main" val="23090415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1131713" y="269633"/>
            <a:ext cx="9877211" cy="505969"/>
          </a:xfrm>
          <a:prstGeom prst="rect">
            <a:avLst/>
          </a:prstGeom>
        </p:spPr>
        <p:txBody>
          <a:bodyPr lIns="0" tIns="60958" rIns="0" bIns="60958"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en-GB" altLang="en-US" sz="2400" b="1" dirty="0">
                <a:solidFill>
                  <a:schemeClr val="tx1"/>
                </a:solidFill>
                <a:latin typeface="Droid Sans Fallback" panose="020B0502000000000001" charset="-122"/>
                <a:ea typeface="Droid Sans Fallback" panose="020B0502000000000001" charset="-122"/>
              </a:rPr>
              <a:t>In the News (latest update, visit: </a:t>
            </a:r>
            <a:r>
              <a:rPr lang="en-GB" altLang="en-US" sz="2400" b="1" dirty="0">
                <a:solidFill>
                  <a:schemeClr val="tx1"/>
                </a:solidFill>
                <a:latin typeface="Droid Sans Fallback" panose="020B0502000000000001" charset="-122"/>
                <a:ea typeface="Droid Sans Fallback" panose="020B0502000000000001" charset="-122"/>
                <a:hlinkClick r:id="rId3"/>
              </a:rPr>
              <a:t>https://asset-group.github.io/</a:t>
            </a:r>
            <a:r>
              <a:rPr lang="en-GB" altLang="en-US" sz="2400" b="1" dirty="0">
                <a:solidFill>
                  <a:schemeClr val="tx1"/>
                </a:solidFill>
                <a:latin typeface="Droid Sans Fallback" panose="020B0502000000000001" charset="-122"/>
                <a:ea typeface="Droid Sans Fallback" panose="020B0502000000000001" charset="-122"/>
              </a:rPr>
              <a:t>)</a:t>
            </a:r>
            <a:endParaRPr lang="en-US" altLang="en-US" sz="2400" b="1" dirty="0">
              <a:solidFill>
                <a:schemeClr val="tx1"/>
              </a:solidFill>
              <a:latin typeface="Droid Sans Fallback" panose="020B0502000000000001" charset="-122"/>
              <a:ea typeface="Droid Sans Fallback" panose="020B0502000000000001" charset="-122"/>
            </a:endParaRPr>
          </a:p>
        </p:txBody>
      </p:sp>
      <p:pic>
        <p:nvPicPr>
          <p:cNvPr id="3" name="Picture 2">
            <a:extLst>
              <a:ext uri="{FF2B5EF4-FFF2-40B4-BE49-F238E27FC236}">
                <a16:creationId xmlns="" xmlns:a16="http://schemas.microsoft.com/office/drawing/2014/main" id="{0017B678-3C6C-4D72-924D-00FD53A7C539}"/>
              </a:ext>
            </a:extLst>
          </p:cNvPr>
          <p:cNvPicPr>
            <a:picLocks noChangeAspect="1"/>
          </p:cNvPicPr>
          <p:nvPr/>
        </p:nvPicPr>
        <p:blipFill>
          <a:blip r:embed="rId4"/>
          <a:stretch>
            <a:fillRect/>
          </a:stretch>
        </p:blipFill>
        <p:spPr>
          <a:xfrm>
            <a:off x="594923" y="3908790"/>
            <a:ext cx="4227587" cy="492100"/>
          </a:xfrm>
          <a:prstGeom prst="rect">
            <a:avLst/>
          </a:prstGeom>
        </p:spPr>
      </p:pic>
      <p:sp>
        <p:nvSpPr>
          <p:cNvPr id="7" name="Rectangle 6">
            <a:extLst>
              <a:ext uri="{FF2B5EF4-FFF2-40B4-BE49-F238E27FC236}">
                <a16:creationId xmlns="" xmlns:a16="http://schemas.microsoft.com/office/drawing/2014/main" id="{CCB97727-C9A5-4173-9587-989E00B6FEE3}"/>
              </a:ext>
            </a:extLst>
          </p:cNvPr>
          <p:cNvSpPr/>
          <p:nvPr/>
        </p:nvSpPr>
        <p:spPr>
          <a:xfrm>
            <a:off x="518502" y="3616181"/>
            <a:ext cx="1479295" cy="369332"/>
          </a:xfrm>
          <a:prstGeom prst="rect">
            <a:avLst/>
          </a:prstGeom>
        </p:spPr>
        <p:txBody>
          <a:bodyPr wrap="none" lIns="121917" tIns="60958" rIns="121917" bIns="60958">
            <a:spAutoFit/>
          </a:bodyPr>
          <a:lstStyle/>
          <a:p>
            <a:r>
              <a:rPr lang="en-US" altLang="en-US" sz="1600" dirty="0">
                <a:latin typeface="Droid Sans Fallback" panose="020B0502000000000001" charset="-122"/>
                <a:ea typeface="Droid Sans Fallback" panose="020B0502000000000001" charset="-122"/>
              </a:rPr>
              <a:t>Hacker news</a:t>
            </a:r>
            <a:endParaRPr lang="en-SG" sz="1600" dirty="0"/>
          </a:p>
        </p:txBody>
      </p:sp>
      <p:pic>
        <p:nvPicPr>
          <p:cNvPr id="6" name="Picture 5">
            <a:extLst>
              <a:ext uri="{FF2B5EF4-FFF2-40B4-BE49-F238E27FC236}">
                <a16:creationId xmlns="" xmlns:a16="http://schemas.microsoft.com/office/drawing/2014/main" id="{8FE63AF0-2CE1-4909-AB40-D2982AB796C2}"/>
              </a:ext>
            </a:extLst>
          </p:cNvPr>
          <p:cNvPicPr>
            <a:picLocks noChangeAspect="1"/>
          </p:cNvPicPr>
          <p:nvPr/>
        </p:nvPicPr>
        <p:blipFill>
          <a:blip r:embed="rId5"/>
          <a:stretch>
            <a:fillRect/>
          </a:stretch>
        </p:blipFill>
        <p:spPr>
          <a:xfrm>
            <a:off x="7480540" y="1001718"/>
            <a:ext cx="3986525" cy="268095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 xmlns:a16="http://schemas.microsoft.com/office/drawing/2014/main" id="{3A4211C1-9A25-483E-AC19-8024179C1228}"/>
              </a:ext>
            </a:extLst>
          </p:cNvPr>
          <p:cNvPicPr>
            <a:picLocks noChangeAspect="1"/>
          </p:cNvPicPr>
          <p:nvPr/>
        </p:nvPicPr>
        <p:blipFill>
          <a:blip r:embed="rId6"/>
          <a:stretch>
            <a:fillRect/>
          </a:stretch>
        </p:blipFill>
        <p:spPr>
          <a:xfrm>
            <a:off x="594924" y="1144934"/>
            <a:ext cx="3844865" cy="2471247"/>
          </a:xfrm>
          <a:prstGeom prst="rect">
            <a:avLst/>
          </a:prstGeom>
          <a:ln>
            <a:noFill/>
          </a:ln>
          <a:effectLst>
            <a:outerShdw blurRad="292100" dist="139700" dir="2700000" algn="tl" rotWithShape="0">
              <a:srgbClr val="333333">
                <a:alpha val="65000"/>
              </a:srgbClr>
            </a:outerShdw>
          </a:effectLst>
        </p:spPr>
      </p:pic>
      <p:pic>
        <p:nvPicPr>
          <p:cNvPr id="2" name="Picture 1" descr="Screen Shot 2019-11-21 at 2.56.3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031" y="4434114"/>
            <a:ext cx="5559163" cy="2343833"/>
          </a:xfrm>
          <a:prstGeom prst="rect">
            <a:avLst/>
          </a:prstGeom>
        </p:spPr>
      </p:pic>
      <p:pic>
        <p:nvPicPr>
          <p:cNvPr id="5" name="Picture 4" descr="Screen Shot 2019-11-21 at 2.54.39 pm.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6360" y="3749831"/>
            <a:ext cx="3464777" cy="2987347"/>
          </a:xfrm>
          <a:prstGeom prst="rect">
            <a:avLst/>
          </a:prstGeom>
        </p:spPr>
      </p:pic>
      <p:pic>
        <p:nvPicPr>
          <p:cNvPr id="9" name="Picture 8" descr="Screen Shot 2019-11-21 at 7.56.45 p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83593" y="2679885"/>
            <a:ext cx="4785508" cy="2841855"/>
          </a:xfrm>
          <a:prstGeom prst="rect">
            <a:avLst/>
          </a:prstGeom>
        </p:spPr>
      </p:pic>
      <p:pic>
        <p:nvPicPr>
          <p:cNvPr id="17" name="Picture 16" descr="Screen Shot 2019-09-11 at 11.14.34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12916" y="931998"/>
            <a:ext cx="9083025" cy="3545567"/>
          </a:xfrm>
          <a:prstGeom prst="rect">
            <a:avLst/>
          </a:prstGeom>
        </p:spPr>
      </p:pic>
      <p:pic>
        <p:nvPicPr>
          <p:cNvPr id="12" name="Picture 11">
            <a:extLst>
              <a:ext uri="{FF2B5EF4-FFF2-40B4-BE49-F238E27FC236}">
                <a16:creationId xmlns="" xmlns:a16="http://schemas.microsoft.com/office/drawing/2014/main" id="{7734B7EB-1619-4734-95DA-6D3FBC597B06}"/>
              </a:ext>
            </a:extLst>
          </p:cNvPr>
          <p:cNvPicPr>
            <a:picLocks noChangeAspect="1"/>
          </p:cNvPicPr>
          <p:nvPr/>
        </p:nvPicPr>
        <p:blipFill>
          <a:blip r:embed="rId11"/>
          <a:stretch>
            <a:fillRect/>
          </a:stretch>
        </p:blipFill>
        <p:spPr>
          <a:xfrm>
            <a:off x="875903" y="1898151"/>
            <a:ext cx="10244891" cy="48712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95595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3B61D1A-5CD5-41EC-BDCE-FB79F447828B}"/>
              </a:ext>
            </a:extLst>
          </p:cNvPr>
          <p:cNvPicPr>
            <a:picLocks noChangeAspect="1"/>
          </p:cNvPicPr>
          <p:nvPr/>
        </p:nvPicPr>
        <p:blipFill>
          <a:blip r:embed="rId3"/>
          <a:stretch>
            <a:fillRect/>
          </a:stretch>
        </p:blipFill>
        <p:spPr>
          <a:xfrm>
            <a:off x="182809" y="4617216"/>
            <a:ext cx="4042969" cy="2185869"/>
          </a:xfrm>
          <a:prstGeom prst="rect">
            <a:avLst/>
          </a:prstGeom>
        </p:spPr>
      </p:pic>
      <p:sp>
        <p:nvSpPr>
          <p:cNvPr id="8" name="Title 1"/>
          <p:cNvSpPr txBox="1"/>
          <p:nvPr/>
        </p:nvSpPr>
        <p:spPr>
          <a:xfrm>
            <a:off x="1131713" y="269633"/>
            <a:ext cx="9877211" cy="505969"/>
          </a:xfrm>
          <a:prstGeom prst="rect">
            <a:avLst/>
          </a:prstGeom>
        </p:spPr>
        <p:txBody>
          <a:bodyPr lIns="0" tIns="60958" rIns="0" bIns="60958"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en-GB" altLang="en-US" sz="2400" b="1" dirty="0">
                <a:solidFill>
                  <a:schemeClr val="tx1"/>
                </a:solidFill>
                <a:latin typeface="Droid Sans Fallback" panose="020B0502000000000001" charset="-122"/>
                <a:ea typeface="Droid Sans Fallback" panose="020B0502000000000001" charset="-122"/>
              </a:rPr>
              <a:t>Wireless Stacks Compared – The Next Step</a:t>
            </a:r>
            <a:endParaRPr lang="en-US" altLang="en-US" sz="2400" b="1" dirty="0">
              <a:solidFill>
                <a:schemeClr val="tx1"/>
              </a:solidFill>
              <a:latin typeface="Droid Sans Fallback" panose="020B0502000000000001" charset="-122"/>
              <a:ea typeface="Droid Sans Fallback" panose="020B0502000000000001" charset="-122"/>
            </a:endParaRPr>
          </a:p>
        </p:txBody>
      </p:sp>
      <p:sp>
        <p:nvSpPr>
          <p:cNvPr id="10" name="Rounded Rectangle 35">
            <a:extLst>
              <a:ext uri="{FF2B5EF4-FFF2-40B4-BE49-F238E27FC236}">
                <a16:creationId xmlns:a16="http://schemas.microsoft.com/office/drawing/2014/main" xmlns="" id="{2AEB284E-1CD0-4957-A9CA-BAA0FE3E0915}"/>
              </a:ext>
            </a:extLst>
          </p:cNvPr>
          <p:cNvSpPr/>
          <p:nvPr/>
        </p:nvSpPr>
        <p:spPr>
          <a:xfrm>
            <a:off x="430390" y="2738825"/>
            <a:ext cx="4980093" cy="364913"/>
          </a:xfrm>
          <a:prstGeom prst="roundRect">
            <a:avLst/>
          </a:prstGeom>
        </p:spPr>
        <p:style>
          <a:lnRef idx="0">
            <a:schemeClr val="accent1"/>
          </a:lnRef>
          <a:fillRef idx="3">
            <a:schemeClr val="accent1"/>
          </a:fillRef>
          <a:effectRef idx="3">
            <a:schemeClr val="accent1"/>
          </a:effectRef>
          <a:fontRef idx="minor">
            <a:schemeClr val="lt1"/>
          </a:fontRef>
        </p:style>
        <p:txBody>
          <a:bodyPr lIns="121917" tIns="60958" rIns="121917" bIns="60958" rtlCol="0" anchor="ctr"/>
          <a:lstStyle/>
          <a:p>
            <a:pPr algn="ctr"/>
            <a:r>
              <a:rPr lang="en-US" altLang="en-US"/>
              <a:t>Link Layer Control</a:t>
            </a:r>
          </a:p>
        </p:txBody>
      </p:sp>
      <p:sp>
        <p:nvSpPr>
          <p:cNvPr id="11" name="Rounded Rectangle 36">
            <a:extLst>
              <a:ext uri="{FF2B5EF4-FFF2-40B4-BE49-F238E27FC236}">
                <a16:creationId xmlns:a16="http://schemas.microsoft.com/office/drawing/2014/main" xmlns="" id="{B9790DAA-38F5-404D-8B4D-B103001CF030}"/>
              </a:ext>
            </a:extLst>
          </p:cNvPr>
          <p:cNvSpPr/>
          <p:nvPr/>
        </p:nvSpPr>
        <p:spPr>
          <a:xfrm>
            <a:off x="430390" y="3653225"/>
            <a:ext cx="4980093" cy="364913"/>
          </a:xfrm>
          <a:prstGeom prst="roundRect">
            <a:avLst/>
          </a:prstGeom>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en-US" altLang="en-US"/>
              <a:t>Radio 2.4Ghz </a:t>
            </a:r>
            <a:r>
              <a:rPr lang="x-none" altLang="en-US"/>
              <a:t>(OFDM)</a:t>
            </a:r>
          </a:p>
        </p:txBody>
      </p:sp>
      <p:sp>
        <p:nvSpPr>
          <p:cNvPr id="12" name="Rounded Rectangle 37">
            <a:extLst>
              <a:ext uri="{FF2B5EF4-FFF2-40B4-BE49-F238E27FC236}">
                <a16:creationId xmlns:a16="http://schemas.microsoft.com/office/drawing/2014/main" xmlns="" id="{44D16191-6F8D-4B64-A27F-07EDA5739B5C}"/>
              </a:ext>
            </a:extLst>
          </p:cNvPr>
          <p:cNvSpPr/>
          <p:nvPr/>
        </p:nvSpPr>
        <p:spPr>
          <a:xfrm>
            <a:off x="431236" y="3196025"/>
            <a:ext cx="4980093" cy="364913"/>
          </a:xfrm>
          <a:prstGeom prst="roundRect">
            <a:avLst/>
          </a:prstGeom>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en-US" altLang="en-US"/>
              <a:t>MAC Layer</a:t>
            </a:r>
          </a:p>
        </p:txBody>
      </p:sp>
      <p:sp>
        <p:nvSpPr>
          <p:cNvPr id="13" name="Rounded Rectangle 38">
            <a:extLst>
              <a:ext uri="{FF2B5EF4-FFF2-40B4-BE49-F238E27FC236}">
                <a16:creationId xmlns:a16="http://schemas.microsoft.com/office/drawing/2014/main" xmlns="" id="{814013BF-BAD3-4243-9461-402A46510203}"/>
              </a:ext>
            </a:extLst>
          </p:cNvPr>
          <p:cNvSpPr/>
          <p:nvPr/>
        </p:nvSpPr>
        <p:spPr>
          <a:xfrm>
            <a:off x="430390" y="2271465"/>
            <a:ext cx="4980093" cy="364913"/>
          </a:xfrm>
          <a:prstGeom prst="roundRect">
            <a:avLst/>
          </a:prstGeom>
        </p:spPr>
        <p:style>
          <a:lnRef idx="0">
            <a:schemeClr val="accent1"/>
          </a:lnRef>
          <a:fillRef idx="3">
            <a:schemeClr val="accent1"/>
          </a:fillRef>
          <a:effectRef idx="3">
            <a:schemeClr val="accent1"/>
          </a:effectRef>
          <a:fontRef idx="minor">
            <a:schemeClr val="lt1"/>
          </a:fontRef>
        </p:style>
        <p:txBody>
          <a:bodyPr lIns="121917" tIns="60958" rIns="121917" bIns="60958" rtlCol="0" anchor="ctr"/>
          <a:lstStyle/>
          <a:p>
            <a:pPr algn="ctr"/>
            <a:r>
              <a:rPr lang="en-US" altLang="en-US"/>
              <a:t>Network</a:t>
            </a:r>
          </a:p>
        </p:txBody>
      </p:sp>
      <p:sp>
        <p:nvSpPr>
          <p:cNvPr id="14" name="Rounded Rectangle 39">
            <a:extLst>
              <a:ext uri="{FF2B5EF4-FFF2-40B4-BE49-F238E27FC236}">
                <a16:creationId xmlns:a16="http://schemas.microsoft.com/office/drawing/2014/main" xmlns="" id="{B98A07AF-EBA5-426B-AFA3-344F8F810F4C}"/>
              </a:ext>
            </a:extLst>
          </p:cNvPr>
          <p:cNvSpPr/>
          <p:nvPr/>
        </p:nvSpPr>
        <p:spPr>
          <a:xfrm>
            <a:off x="430390" y="1815958"/>
            <a:ext cx="4980093" cy="364913"/>
          </a:xfrm>
          <a:prstGeom prst="roundRect">
            <a:avLst/>
          </a:prstGeom>
        </p:spPr>
        <p:style>
          <a:lnRef idx="0">
            <a:schemeClr val="accent6"/>
          </a:lnRef>
          <a:fillRef idx="3">
            <a:schemeClr val="accent6"/>
          </a:fillRef>
          <a:effectRef idx="3">
            <a:schemeClr val="accent6"/>
          </a:effectRef>
          <a:fontRef idx="minor">
            <a:schemeClr val="lt1"/>
          </a:fontRef>
        </p:style>
        <p:txBody>
          <a:bodyPr lIns="121917" tIns="60958" rIns="121917" bIns="60958" rtlCol="0" anchor="ctr"/>
          <a:lstStyle/>
          <a:p>
            <a:pPr algn="ctr"/>
            <a:r>
              <a:rPr lang="en-US" altLang="en-US"/>
              <a:t>Application</a:t>
            </a:r>
          </a:p>
        </p:txBody>
      </p:sp>
      <p:sp>
        <p:nvSpPr>
          <p:cNvPr id="15" name="Rectangle 14">
            <a:extLst>
              <a:ext uri="{FF2B5EF4-FFF2-40B4-BE49-F238E27FC236}">
                <a16:creationId xmlns:a16="http://schemas.microsoft.com/office/drawing/2014/main" xmlns="" id="{F31088A4-FF32-41E0-82A9-D50B41115C84}"/>
              </a:ext>
            </a:extLst>
          </p:cNvPr>
          <p:cNvSpPr/>
          <p:nvPr/>
        </p:nvSpPr>
        <p:spPr>
          <a:xfrm>
            <a:off x="2496309" y="1287392"/>
            <a:ext cx="684887" cy="338550"/>
          </a:xfrm>
          <a:prstGeom prst="rect">
            <a:avLst/>
          </a:prstGeom>
        </p:spPr>
        <p:txBody>
          <a:bodyPr wrap="none" lIns="121917" tIns="60958" rIns="121917" bIns="60958">
            <a:spAutoFit/>
          </a:bodyPr>
          <a:lstStyle/>
          <a:p>
            <a:r>
              <a:rPr lang="en-US" altLang="en-US" b="1" dirty="0">
                <a:latin typeface="Droid Sans Fallback" panose="020B0502000000000001" charset="-122"/>
                <a:ea typeface="Droid Sans Fallback" panose="020B0502000000000001" charset="-122"/>
              </a:rPr>
              <a:t>Wi-Fi</a:t>
            </a:r>
            <a:endParaRPr lang="en-SG" dirty="0"/>
          </a:p>
        </p:txBody>
      </p:sp>
      <p:pic>
        <p:nvPicPr>
          <p:cNvPr id="16" name="Picture 6" descr="Image result for wi-fi logo">
            <a:extLst>
              <a:ext uri="{FF2B5EF4-FFF2-40B4-BE49-F238E27FC236}">
                <a16:creationId xmlns:a16="http://schemas.microsoft.com/office/drawing/2014/main" xmlns="" id="{CE3A9CF1-C82A-4053-9FF0-3525467B1C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7561" y="1118193"/>
            <a:ext cx="1178815" cy="785876"/>
          </a:xfrm>
          <a:prstGeom prst="rect">
            <a:avLst/>
          </a:prstGeom>
          <a:noFill/>
          <a:extLst>
            <a:ext uri="{909E8E84-426E-40dd-AFC4-6F175D3DCCD1}">
              <a14:hiddenFill xmlns:a14="http://schemas.microsoft.com/office/drawing/2010/main">
                <a:solidFill>
                  <a:srgbClr val="FFFFFF"/>
                </a:solidFill>
              </a14:hiddenFill>
            </a:ext>
          </a:extLst>
        </p:spPr>
      </p:pic>
      <p:sp>
        <p:nvSpPr>
          <p:cNvPr id="18" name="Right Brace 17">
            <a:extLst>
              <a:ext uri="{FF2B5EF4-FFF2-40B4-BE49-F238E27FC236}">
                <a16:creationId xmlns:a16="http://schemas.microsoft.com/office/drawing/2014/main" xmlns="" id="{138F93ED-BA4A-4F25-B12D-387B90BF0672}"/>
              </a:ext>
            </a:extLst>
          </p:cNvPr>
          <p:cNvSpPr/>
          <p:nvPr/>
        </p:nvSpPr>
        <p:spPr>
          <a:xfrm rot="5400000">
            <a:off x="2732960" y="1681993"/>
            <a:ext cx="364913" cy="5249212"/>
          </a:xfrm>
          <a:prstGeom prst="rightBrace">
            <a:avLst>
              <a:gd name="adj1" fmla="val 10591"/>
              <a:gd name="adj2" fmla="val 36231"/>
            </a:avLst>
          </a:prstGeom>
          <a:ln w="19050"/>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SG"/>
          </a:p>
        </p:txBody>
      </p:sp>
      <p:sp>
        <p:nvSpPr>
          <p:cNvPr id="19" name="Rounded Rectangle 3">
            <a:extLst>
              <a:ext uri="{FF2B5EF4-FFF2-40B4-BE49-F238E27FC236}">
                <a16:creationId xmlns:a16="http://schemas.microsoft.com/office/drawing/2014/main" xmlns="" id="{EEF37135-DA5D-43BF-921E-0B54F61D9C98}"/>
              </a:ext>
            </a:extLst>
          </p:cNvPr>
          <p:cNvSpPr/>
          <p:nvPr/>
        </p:nvSpPr>
        <p:spPr>
          <a:xfrm>
            <a:off x="5936583" y="3856712"/>
            <a:ext cx="5026660" cy="364913"/>
          </a:xfrm>
          <a:prstGeom prst="roundRect">
            <a:avLst/>
          </a:prstGeom>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x-none" altLang="en-US"/>
              <a:t>Radio 2.4Ghz (GFSK)</a:t>
            </a:r>
          </a:p>
        </p:txBody>
      </p:sp>
      <p:sp>
        <p:nvSpPr>
          <p:cNvPr id="20" name="Rounded Rectangle 4">
            <a:extLst>
              <a:ext uri="{FF2B5EF4-FFF2-40B4-BE49-F238E27FC236}">
                <a16:creationId xmlns:a16="http://schemas.microsoft.com/office/drawing/2014/main" xmlns="" id="{AFCD1119-5F4F-44BF-A5B7-82DB34BD0084}"/>
              </a:ext>
            </a:extLst>
          </p:cNvPr>
          <p:cNvSpPr/>
          <p:nvPr/>
        </p:nvSpPr>
        <p:spPr>
          <a:xfrm>
            <a:off x="5936583" y="3399511"/>
            <a:ext cx="5025813" cy="364913"/>
          </a:xfrm>
          <a:prstGeom prst="roundRect">
            <a:avLst/>
          </a:prstGeom>
        </p:spPr>
        <p:style>
          <a:lnRef idx="0">
            <a:schemeClr val="accent2"/>
          </a:lnRef>
          <a:fillRef idx="3">
            <a:schemeClr val="accent2"/>
          </a:fillRef>
          <a:effectRef idx="3">
            <a:schemeClr val="accent2"/>
          </a:effectRef>
          <a:fontRef idx="minor">
            <a:schemeClr val="lt1"/>
          </a:fontRef>
        </p:style>
        <p:txBody>
          <a:bodyPr lIns="121917" tIns="60958" rIns="121917" bIns="60958" rtlCol="0" anchor="ctr"/>
          <a:lstStyle/>
          <a:p>
            <a:pPr algn="ctr"/>
            <a:r>
              <a:rPr lang="x-none" altLang="en-US"/>
              <a:t>Link Layer</a:t>
            </a:r>
          </a:p>
        </p:txBody>
      </p:sp>
      <p:sp>
        <p:nvSpPr>
          <p:cNvPr id="21" name="Rounded Rectangle 12">
            <a:extLst>
              <a:ext uri="{FF2B5EF4-FFF2-40B4-BE49-F238E27FC236}">
                <a16:creationId xmlns:a16="http://schemas.microsoft.com/office/drawing/2014/main" xmlns="" id="{D057B450-FE48-4D0C-9CE7-BBA7F9A2DA4D}"/>
              </a:ext>
            </a:extLst>
          </p:cNvPr>
          <p:cNvSpPr/>
          <p:nvPr/>
        </p:nvSpPr>
        <p:spPr>
          <a:xfrm>
            <a:off x="8789708" y="2043152"/>
            <a:ext cx="2187787" cy="364913"/>
          </a:xfrm>
          <a:prstGeom prst="roundRect">
            <a:avLst/>
          </a:prstGeom>
        </p:spPr>
        <p:style>
          <a:lnRef idx="0">
            <a:schemeClr val="accent1"/>
          </a:lnRef>
          <a:fillRef idx="3">
            <a:schemeClr val="accent1"/>
          </a:fillRef>
          <a:effectRef idx="3">
            <a:schemeClr val="accent1"/>
          </a:effectRef>
          <a:fontRef idx="minor">
            <a:schemeClr val="lt1"/>
          </a:fontRef>
        </p:style>
        <p:txBody>
          <a:bodyPr lIns="121917" tIns="60958" rIns="121917" bIns="60958" rtlCol="0" anchor="ctr"/>
          <a:lstStyle/>
          <a:p>
            <a:pPr algn="ctr"/>
            <a:r>
              <a:rPr lang="en-US" altLang="en-US"/>
              <a:t>GA</a:t>
            </a:r>
            <a:r>
              <a:rPr lang="x-none" altLang="en-US"/>
              <a:t>TT</a:t>
            </a:r>
          </a:p>
        </p:txBody>
      </p:sp>
      <p:sp>
        <p:nvSpPr>
          <p:cNvPr id="22" name="Rounded Rectangle 13">
            <a:extLst>
              <a:ext uri="{FF2B5EF4-FFF2-40B4-BE49-F238E27FC236}">
                <a16:creationId xmlns:a16="http://schemas.microsoft.com/office/drawing/2014/main" xmlns="" id="{92E9B97D-7D30-4EED-9203-5E4D69ADD82D}"/>
              </a:ext>
            </a:extLst>
          </p:cNvPr>
          <p:cNvSpPr/>
          <p:nvPr/>
        </p:nvSpPr>
        <p:spPr>
          <a:xfrm>
            <a:off x="8808336" y="2489345"/>
            <a:ext cx="2169160" cy="364913"/>
          </a:xfrm>
          <a:prstGeom prst="roundRect">
            <a:avLst/>
          </a:prstGeom>
        </p:spPr>
        <p:style>
          <a:lnRef idx="0">
            <a:schemeClr val="accent1"/>
          </a:lnRef>
          <a:fillRef idx="3">
            <a:schemeClr val="accent1"/>
          </a:fillRef>
          <a:effectRef idx="3">
            <a:schemeClr val="accent1"/>
          </a:effectRef>
          <a:fontRef idx="minor">
            <a:schemeClr val="lt1"/>
          </a:fontRef>
        </p:style>
        <p:txBody>
          <a:bodyPr lIns="121917" tIns="60958" rIns="121917" bIns="60958" rtlCol="0" anchor="ctr"/>
          <a:lstStyle/>
          <a:p>
            <a:pPr algn="ctr"/>
            <a:r>
              <a:rPr lang="en-US" altLang="en-US"/>
              <a:t>ATT</a:t>
            </a:r>
          </a:p>
        </p:txBody>
      </p:sp>
      <p:sp>
        <p:nvSpPr>
          <p:cNvPr id="23" name="Rounded Rectangle 14">
            <a:extLst>
              <a:ext uri="{FF2B5EF4-FFF2-40B4-BE49-F238E27FC236}">
                <a16:creationId xmlns:a16="http://schemas.microsoft.com/office/drawing/2014/main" xmlns="" id="{4E714F1B-0CBA-4F0B-9B9C-B1D5160FC658}"/>
              </a:ext>
            </a:extLst>
          </p:cNvPr>
          <p:cNvSpPr/>
          <p:nvPr/>
        </p:nvSpPr>
        <p:spPr>
          <a:xfrm>
            <a:off x="6673609" y="2490191"/>
            <a:ext cx="2005187" cy="364067"/>
          </a:xfrm>
          <a:prstGeom prst="roundRect">
            <a:avLst/>
          </a:prstGeom>
        </p:spPr>
        <p:style>
          <a:lnRef idx="0">
            <a:schemeClr val="accent1"/>
          </a:lnRef>
          <a:fillRef idx="3">
            <a:schemeClr val="accent1"/>
          </a:fillRef>
          <a:effectRef idx="3">
            <a:schemeClr val="accent1"/>
          </a:effectRef>
          <a:fontRef idx="minor">
            <a:schemeClr val="lt1"/>
          </a:fontRef>
        </p:style>
        <p:txBody>
          <a:bodyPr lIns="121917" tIns="60958" rIns="121917" bIns="60958" rtlCol="0" anchor="ctr"/>
          <a:lstStyle/>
          <a:p>
            <a:pPr algn="ctr"/>
            <a:r>
              <a:rPr lang="x-none" altLang="en-US"/>
              <a:t>SMP</a:t>
            </a:r>
          </a:p>
        </p:txBody>
      </p:sp>
      <p:sp>
        <p:nvSpPr>
          <p:cNvPr id="24" name="Rounded Rectangle 15">
            <a:extLst>
              <a:ext uri="{FF2B5EF4-FFF2-40B4-BE49-F238E27FC236}">
                <a16:creationId xmlns:a16="http://schemas.microsoft.com/office/drawing/2014/main" xmlns="" id="{F3DE5DFA-66E2-4595-8A9F-3C759A91089D}"/>
              </a:ext>
            </a:extLst>
          </p:cNvPr>
          <p:cNvSpPr/>
          <p:nvPr/>
        </p:nvSpPr>
        <p:spPr>
          <a:xfrm>
            <a:off x="5935737" y="1606272"/>
            <a:ext cx="5033433" cy="364913"/>
          </a:xfrm>
          <a:prstGeom prst="roundRect">
            <a:avLst/>
          </a:prstGeom>
        </p:spPr>
        <p:style>
          <a:lnRef idx="0">
            <a:schemeClr val="accent6"/>
          </a:lnRef>
          <a:fillRef idx="3">
            <a:schemeClr val="accent6"/>
          </a:fillRef>
          <a:effectRef idx="3">
            <a:schemeClr val="accent6"/>
          </a:effectRef>
          <a:fontRef idx="minor">
            <a:schemeClr val="lt1"/>
          </a:fontRef>
        </p:style>
        <p:txBody>
          <a:bodyPr lIns="121917" tIns="60958" rIns="121917" bIns="60958" rtlCol="0" anchor="ctr"/>
          <a:lstStyle/>
          <a:p>
            <a:pPr algn="ctr"/>
            <a:r>
              <a:rPr lang="x-none" altLang="en-US" dirty="0"/>
              <a:t>Application</a:t>
            </a:r>
          </a:p>
        </p:txBody>
      </p:sp>
      <p:sp>
        <p:nvSpPr>
          <p:cNvPr id="25" name="L-Shape 24">
            <a:extLst>
              <a:ext uri="{FF2B5EF4-FFF2-40B4-BE49-F238E27FC236}">
                <a16:creationId xmlns:a16="http://schemas.microsoft.com/office/drawing/2014/main" xmlns="" id="{5E70C6AD-AFF0-4216-AE40-65328BD6FD51}"/>
              </a:ext>
            </a:extLst>
          </p:cNvPr>
          <p:cNvSpPr/>
          <p:nvPr/>
        </p:nvSpPr>
        <p:spPr>
          <a:xfrm flipV="1">
            <a:off x="5934889" y="2043997"/>
            <a:ext cx="2722456" cy="1263227"/>
          </a:xfrm>
          <a:prstGeom prst="corner">
            <a:avLst>
              <a:gd name="adj1" fmla="val 28485"/>
              <a:gd name="adj2" fmla="val 47698"/>
            </a:avLst>
          </a:prstGeom>
        </p:spPr>
        <p:style>
          <a:lnRef idx="0">
            <a:schemeClr val="accent1"/>
          </a:lnRef>
          <a:fillRef idx="3">
            <a:schemeClr val="accent1"/>
          </a:fillRef>
          <a:effectRef idx="3">
            <a:schemeClr val="accent1"/>
          </a:effectRef>
          <a:fontRef idx="minor">
            <a:schemeClr val="lt1"/>
          </a:fontRef>
        </p:style>
        <p:txBody>
          <a:bodyPr lIns="121917" tIns="60958" rIns="121917" bIns="60958" rtlCol="0" anchor="ctr"/>
          <a:lstStyle/>
          <a:p>
            <a:pPr algn="ctr"/>
            <a:endParaRPr lang="x-none" altLang="en-US"/>
          </a:p>
        </p:txBody>
      </p:sp>
      <p:sp>
        <p:nvSpPr>
          <p:cNvPr id="26" name="Text Box 19">
            <a:extLst>
              <a:ext uri="{FF2B5EF4-FFF2-40B4-BE49-F238E27FC236}">
                <a16:creationId xmlns:a16="http://schemas.microsoft.com/office/drawing/2014/main" xmlns="" id="{298A0089-59C0-485C-8C3F-5A2EF9B0496A}"/>
              </a:ext>
            </a:extLst>
          </p:cNvPr>
          <p:cNvSpPr txBox="1"/>
          <p:nvPr/>
        </p:nvSpPr>
        <p:spPr>
          <a:xfrm>
            <a:off x="6331976" y="1983884"/>
            <a:ext cx="872067" cy="338550"/>
          </a:xfrm>
          <a:prstGeom prst="rect">
            <a:avLst/>
          </a:prstGeom>
          <a:noFill/>
        </p:spPr>
        <p:txBody>
          <a:bodyPr wrap="square" lIns="121917" tIns="60958" rIns="121917" bIns="60958" rtlCol="0" anchor="t">
            <a:spAutoFit/>
          </a:bodyPr>
          <a:lstStyle/>
          <a:p>
            <a:r>
              <a:rPr lang="x-none" altLang="en-US">
                <a:solidFill>
                  <a:schemeClr val="bg1"/>
                </a:solidFill>
                <a:sym typeface="+mn-ea"/>
              </a:rPr>
              <a:t>GAP</a:t>
            </a:r>
          </a:p>
        </p:txBody>
      </p:sp>
      <p:sp>
        <p:nvSpPr>
          <p:cNvPr id="27" name="Rounded Rectangle 42">
            <a:extLst>
              <a:ext uri="{FF2B5EF4-FFF2-40B4-BE49-F238E27FC236}">
                <a16:creationId xmlns:a16="http://schemas.microsoft.com/office/drawing/2014/main" xmlns="" id="{D93C2201-208F-47E0-A68B-66E29A2CCAC0}"/>
              </a:ext>
            </a:extLst>
          </p:cNvPr>
          <p:cNvSpPr/>
          <p:nvPr/>
        </p:nvSpPr>
        <p:spPr>
          <a:xfrm>
            <a:off x="6673608" y="2942311"/>
            <a:ext cx="4304733" cy="364067"/>
          </a:xfrm>
          <a:prstGeom prst="roundRect">
            <a:avLst/>
          </a:prstGeom>
        </p:spPr>
        <p:style>
          <a:lnRef idx="0">
            <a:schemeClr val="accent1"/>
          </a:lnRef>
          <a:fillRef idx="3">
            <a:schemeClr val="accent1"/>
          </a:fillRef>
          <a:effectRef idx="3">
            <a:schemeClr val="accent1"/>
          </a:effectRef>
          <a:fontRef idx="minor">
            <a:schemeClr val="lt1"/>
          </a:fontRef>
        </p:style>
        <p:txBody>
          <a:bodyPr lIns="121917" tIns="60958" rIns="121917" bIns="60958" rtlCol="0" anchor="ctr"/>
          <a:lstStyle/>
          <a:p>
            <a:pPr algn="ctr"/>
            <a:r>
              <a:rPr lang="x-none" altLang="en-US"/>
              <a:t>L2CAP</a:t>
            </a:r>
          </a:p>
        </p:txBody>
      </p:sp>
      <p:sp>
        <p:nvSpPr>
          <p:cNvPr id="28" name="Rectangle 27">
            <a:extLst>
              <a:ext uri="{FF2B5EF4-FFF2-40B4-BE49-F238E27FC236}">
                <a16:creationId xmlns:a16="http://schemas.microsoft.com/office/drawing/2014/main" xmlns="" id="{33B443B5-22DD-4079-8E7B-DA55E353B3F2}"/>
              </a:ext>
            </a:extLst>
          </p:cNvPr>
          <p:cNvSpPr/>
          <p:nvPr/>
        </p:nvSpPr>
        <p:spPr>
          <a:xfrm>
            <a:off x="6673609" y="1096377"/>
            <a:ext cx="2151246" cy="338550"/>
          </a:xfrm>
          <a:prstGeom prst="rect">
            <a:avLst/>
          </a:prstGeom>
        </p:spPr>
        <p:txBody>
          <a:bodyPr wrap="none" lIns="121917" tIns="60958" rIns="121917" bIns="60958">
            <a:spAutoFit/>
          </a:bodyPr>
          <a:lstStyle/>
          <a:p>
            <a:r>
              <a:rPr lang="en-US" altLang="en-US" b="1" dirty="0">
                <a:latin typeface="Droid Sans Fallback" panose="020B0502000000000001" charset="-122"/>
                <a:ea typeface="Droid Sans Fallback" panose="020B0502000000000001" charset="-122"/>
              </a:rPr>
              <a:t>Bluetooth Low Energy</a:t>
            </a:r>
            <a:endParaRPr lang="en-SG" dirty="0"/>
          </a:p>
        </p:txBody>
      </p:sp>
      <p:sp>
        <p:nvSpPr>
          <p:cNvPr id="29" name="Rectangle 28">
            <a:extLst>
              <a:ext uri="{FF2B5EF4-FFF2-40B4-BE49-F238E27FC236}">
                <a16:creationId xmlns:a16="http://schemas.microsoft.com/office/drawing/2014/main" xmlns="" id="{CC457946-4A36-454F-953F-8FE5A91969E3}"/>
              </a:ext>
            </a:extLst>
          </p:cNvPr>
          <p:cNvSpPr/>
          <p:nvPr/>
        </p:nvSpPr>
        <p:spPr>
          <a:xfrm>
            <a:off x="11008925" y="1468580"/>
            <a:ext cx="682232" cy="353939"/>
          </a:xfrm>
          <a:prstGeom prst="rect">
            <a:avLst/>
          </a:prstGeom>
        </p:spPr>
        <p:txBody>
          <a:bodyPr wrap="none" lIns="121917" tIns="60958" rIns="121917" bIns="60958">
            <a:spAutoFit/>
          </a:bodyPr>
          <a:lstStyle/>
          <a:p>
            <a:r>
              <a:rPr lang="en-US" altLang="en-US" sz="1500" b="1" dirty="0">
                <a:latin typeface="Droid Sans Fallback" panose="020B0502000000000001" charset="-122"/>
                <a:ea typeface="Droid Sans Fallback" panose="020B0502000000000001" charset="-122"/>
              </a:rPr>
              <a:t>User</a:t>
            </a:r>
            <a:endParaRPr lang="en-SG" b="1" dirty="0"/>
          </a:p>
        </p:txBody>
      </p:sp>
      <p:sp>
        <p:nvSpPr>
          <p:cNvPr id="32" name="Right Brace 31">
            <a:extLst>
              <a:ext uri="{FF2B5EF4-FFF2-40B4-BE49-F238E27FC236}">
                <a16:creationId xmlns:a16="http://schemas.microsoft.com/office/drawing/2014/main" xmlns="" id="{C00E5130-F87A-476B-93C7-CEF26B7F3A46}"/>
              </a:ext>
            </a:extLst>
          </p:cNvPr>
          <p:cNvSpPr/>
          <p:nvPr/>
        </p:nvSpPr>
        <p:spPr>
          <a:xfrm>
            <a:off x="11004525" y="2052653"/>
            <a:ext cx="124743" cy="1263225"/>
          </a:xfrm>
          <a:prstGeom prst="rightBrace">
            <a:avLst>
              <a:gd name="adj1" fmla="val 0"/>
              <a:gd name="adj2" fmla="val 50025"/>
            </a:avLst>
          </a:prstGeom>
          <a:ln w="28575"/>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SG"/>
          </a:p>
        </p:txBody>
      </p:sp>
      <p:sp>
        <p:nvSpPr>
          <p:cNvPr id="33" name="Right Brace 32">
            <a:extLst>
              <a:ext uri="{FF2B5EF4-FFF2-40B4-BE49-F238E27FC236}">
                <a16:creationId xmlns:a16="http://schemas.microsoft.com/office/drawing/2014/main" xmlns="" id="{CDB469C2-DFDE-47EA-96A8-684D334A5DEB}"/>
              </a:ext>
            </a:extLst>
          </p:cNvPr>
          <p:cNvSpPr/>
          <p:nvPr/>
        </p:nvSpPr>
        <p:spPr>
          <a:xfrm>
            <a:off x="11004525" y="3419793"/>
            <a:ext cx="124743" cy="811331"/>
          </a:xfrm>
          <a:prstGeom prst="rightBrace">
            <a:avLst>
              <a:gd name="adj1" fmla="val 0"/>
              <a:gd name="adj2" fmla="val 50025"/>
            </a:avLst>
          </a:prstGeom>
          <a:ln w="28575"/>
        </p:spPr>
        <p:style>
          <a:lnRef idx="1">
            <a:schemeClr val="accent2"/>
          </a:lnRef>
          <a:fillRef idx="0">
            <a:schemeClr val="accent2"/>
          </a:fillRef>
          <a:effectRef idx="0">
            <a:schemeClr val="accent2"/>
          </a:effectRef>
          <a:fontRef idx="minor">
            <a:schemeClr val="tx1"/>
          </a:fontRef>
        </p:style>
        <p:txBody>
          <a:bodyPr lIns="121917" tIns="60958" rIns="121917" bIns="60958" rtlCol="0" anchor="ctr"/>
          <a:lstStyle/>
          <a:p>
            <a:pPr algn="ctr"/>
            <a:endParaRPr lang="en-SG"/>
          </a:p>
        </p:txBody>
      </p:sp>
      <p:sp>
        <p:nvSpPr>
          <p:cNvPr id="34" name="Right Brace 33">
            <a:extLst>
              <a:ext uri="{FF2B5EF4-FFF2-40B4-BE49-F238E27FC236}">
                <a16:creationId xmlns:a16="http://schemas.microsoft.com/office/drawing/2014/main" xmlns="" id="{CED34455-9A1E-491D-8795-8DC41F5360EE}"/>
              </a:ext>
            </a:extLst>
          </p:cNvPr>
          <p:cNvSpPr/>
          <p:nvPr/>
        </p:nvSpPr>
        <p:spPr>
          <a:xfrm>
            <a:off x="11004524" y="1615769"/>
            <a:ext cx="132483" cy="332968"/>
          </a:xfrm>
          <a:prstGeom prst="rightBrace">
            <a:avLst>
              <a:gd name="adj1" fmla="val 0"/>
              <a:gd name="adj2" fmla="val 52905"/>
            </a:avLst>
          </a:prstGeom>
          <a:ln w="28575"/>
        </p:spPr>
        <p:style>
          <a:lnRef idx="1">
            <a:schemeClr val="accent6"/>
          </a:lnRef>
          <a:fillRef idx="0">
            <a:schemeClr val="accent6"/>
          </a:fillRef>
          <a:effectRef idx="0">
            <a:schemeClr val="accent6"/>
          </a:effectRef>
          <a:fontRef idx="minor">
            <a:schemeClr val="tx1"/>
          </a:fontRef>
        </p:style>
        <p:txBody>
          <a:bodyPr lIns="121917" tIns="60958" rIns="121917" bIns="60958" rtlCol="0" anchor="ctr"/>
          <a:lstStyle/>
          <a:p>
            <a:pPr algn="ctr"/>
            <a:endParaRPr lang="en-SG"/>
          </a:p>
        </p:txBody>
      </p:sp>
      <p:sp>
        <p:nvSpPr>
          <p:cNvPr id="35" name="Rectangle 34">
            <a:extLst>
              <a:ext uri="{FF2B5EF4-FFF2-40B4-BE49-F238E27FC236}">
                <a16:creationId xmlns:a16="http://schemas.microsoft.com/office/drawing/2014/main" xmlns="" id="{37EC7FDD-9D20-485C-93AE-3125AF23D56C}"/>
              </a:ext>
            </a:extLst>
          </p:cNvPr>
          <p:cNvSpPr/>
          <p:nvPr/>
        </p:nvSpPr>
        <p:spPr>
          <a:xfrm>
            <a:off x="10998239" y="2360394"/>
            <a:ext cx="673672" cy="353939"/>
          </a:xfrm>
          <a:prstGeom prst="rect">
            <a:avLst/>
          </a:prstGeom>
        </p:spPr>
        <p:txBody>
          <a:bodyPr wrap="none" lIns="121917" tIns="60958" rIns="121917" bIns="60958">
            <a:spAutoFit/>
          </a:bodyPr>
          <a:lstStyle/>
          <a:p>
            <a:r>
              <a:rPr lang="en-US" altLang="en-US" sz="1500" b="1" dirty="0">
                <a:latin typeface="Droid Sans Fallback" panose="020B0502000000000001" charset="-122"/>
                <a:ea typeface="Droid Sans Fallback" panose="020B0502000000000001" charset="-122"/>
              </a:rPr>
              <a:t>Host</a:t>
            </a:r>
            <a:endParaRPr lang="en-SG" b="1" dirty="0"/>
          </a:p>
        </p:txBody>
      </p:sp>
      <p:sp>
        <p:nvSpPr>
          <p:cNvPr id="38" name="Right Brace 37">
            <a:extLst>
              <a:ext uri="{FF2B5EF4-FFF2-40B4-BE49-F238E27FC236}">
                <a16:creationId xmlns:a16="http://schemas.microsoft.com/office/drawing/2014/main" xmlns="" id="{F3657F9F-5597-491E-9E86-6DDE2967D935}"/>
              </a:ext>
            </a:extLst>
          </p:cNvPr>
          <p:cNvSpPr/>
          <p:nvPr/>
        </p:nvSpPr>
        <p:spPr>
          <a:xfrm rot="5400000">
            <a:off x="8266635" y="1948353"/>
            <a:ext cx="399856" cy="5063351"/>
          </a:xfrm>
          <a:prstGeom prst="rightBrace">
            <a:avLst>
              <a:gd name="adj1" fmla="val 10591"/>
              <a:gd name="adj2" fmla="val 49623"/>
            </a:avLst>
          </a:prstGeom>
          <a:ln w="19050"/>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SG"/>
          </a:p>
        </p:txBody>
      </p:sp>
      <p:pic>
        <p:nvPicPr>
          <p:cNvPr id="30" name="Picture 4" descr="Image result for ble logo">
            <a:extLst>
              <a:ext uri="{FF2B5EF4-FFF2-40B4-BE49-F238E27FC236}">
                <a16:creationId xmlns:a16="http://schemas.microsoft.com/office/drawing/2014/main" xmlns="" id="{3AF32181-9DBA-4ED6-85B1-29FFC98E09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2348" y="1087264"/>
            <a:ext cx="523025" cy="50630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xmlns="" id="{5963C5AA-87D9-470F-AD66-454A89BDF0A7}"/>
              </a:ext>
            </a:extLst>
          </p:cNvPr>
          <p:cNvSpPr/>
          <p:nvPr/>
        </p:nvSpPr>
        <p:spPr>
          <a:xfrm>
            <a:off x="10998240" y="3529370"/>
            <a:ext cx="1169545" cy="353939"/>
          </a:xfrm>
          <a:prstGeom prst="rect">
            <a:avLst/>
          </a:prstGeom>
        </p:spPr>
        <p:txBody>
          <a:bodyPr wrap="none" lIns="121917" tIns="60958" rIns="121917" bIns="60958">
            <a:spAutoFit/>
          </a:bodyPr>
          <a:lstStyle/>
          <a:p>
            <a:r>
              <a:rPr lang="en-US" altLang="en-US" sz="1500" b="1" dirty="0">
                <a:latin typeface="Droid Sans Fallback" panose="020B0502000000000001" charset="-122"/>
                <a:ea typeface="Droid Sans Fallback" panose="020B0502000000000001" charset="-122"/>
              </a:rPr>
              <a:t>Controller</a:t>
            </a:r>
            <a:endParaRPr lang="en-SG" b="1" dirty="0"/>
          </a:p>
        </p:txBody>
      </p:sp>
      <p:sp>
        <p:nvSpPr>
          <p:cNvPr id="2" name="Arrow: Right 1">
            <a:extLst>
              <a:ext uri="{FF2B5EF4-FFF2-40B4-BE49-F238E27FC236}">
                <a16:creationId xmlns:a16="http://schemas.microsoft.com/office/drawing/2014/main" xmlns="" id="{0326D653-8A41-484F-A6DF-D467C8D54361}"/>
              </a:ext>
            </a:extLst>
          </p:cNvPr>
          <p:cNvSpPr/>
          <p:nvPr/>
        </p:nvSpPr>
        <p:spPr>
          <a:xfrm>
            <a:off x="4879119" y="5395639"/>
            <a:ext cx="2826327" cy="616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SG"/>
          </a:p>
        </p:txBody>
      </p:sp>
      <p:sp>
        <p:nvSpPr>
          <p:cNvPr id="40" name="Rectangle 39">
            <a:extLst>
              <a:ext uri="{FF2B5EF4-FFF2-40B4-BE49-F238E27FC236}">
                <a16:creationId xmlns:a16="http://schemas.microsoft.com/office/drawing/2014/main" xmlns="" id="{4F14BC54-8238-41F2-99ED-F889F434EAFC}"/>
              </a:ext>
            </a:extLst>
          </p:cNvPr>
          <p:cNvSpPr/>
          <p:nvPr/>
        </p:nvSpPr>
        <p:spPr>
          <a:xfrm>
            <a:off x="4905989" y="5528098"/>
            <a:ext cx="2341046" cy="353939"/>
          </a:xfrm>
          <a:prstGeom prst="rect">
            <a:avLst/>
          </a:prstGeom>
        </p:spPr>
        <p:txBody>
          <a:bodyPr wrap="none" lIns="121917" tIns="60958" rIns="121917" bIns="60958">
            <a:spAutoFit/>
          </a:bodyPr>
          <a:lstStyle/>
          <a:p>
            <a:r>
              <a:rPr lang="en-US" altLang="en-US" sz="1500" b="1" dirty="0">
                <a:solidFill>
                  <a:srgbClr val="DCDEE0"/>
                </a:solidFill>
                <a:latin typeface="Droid Sans Fallback" panose="020B0502000000000001" charset="-122"/>
                <a:ea typeface="Droid Sans Fallback" panose="020B0502000000000001" charset="-122"/>
              </a:rPr>
              <a:t>New Greyhound model</a:t>
            </a:r>
            <a:endParaRPr lang="en-SG" b="1" dirty="0">
              <a:solidFill>
                <a:srgbClr val="DCDEE0"/>
              </a:solidFill>
            </a:endParaRPr>
          </a:p>
        </p:txBody>
      </p:sp>
      <p:pic>
        <p:nvPicPr>
          <p:cNvPr id="41" name="Picture 40" descr="A white sign with black text&#10;&#10;Description automatically generated">
            <a:extLst>
              <a:ext uri="{FF2B5EF4-FFF2-40B4-BE49-F238E27FC236}">
                <a16:creationId xmlns:a16="http://schemas.microsoft.com/office/drawing/2014/main" xmlns="" id="{E4AA93A6-3F81-4109-B6A2-AC51766717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7040" y="4520299"/>
            <a:ext cx="1150477" cy="2164031"/>
          </a:xfrm>
          <a:prstGeom prst="rect">
            <a:avLst/>
          </a:prstGeom>
        </p:spPr>
      </p:pic>
      <p:cxnSp>
        <p:nvCxnSpPr>
          <p:cNvPr id="43" name="Straight Connector 42">
            <a:extLst>
              <a:ext uri="{FF2B5EF4-FFF2-40B4-BE49-F238E27FC236}">
                <a16:creationId xmlns:a16="http://schemas.microsoft.com/office/drawing/2014/main" xmlns="" id="{B2640859-05AD-41D2-978C-E9DAAB93BBF5}"/>
              </a:ext>
            </a:extLst>
          </p:cNvPr>
          <p:cNvCxnSpPr>
            <a:cxnSpLocks/>
          </p:cNvCxnSpPr>
          <p:nvPr/>
        </p:nvCxnSpPr>
        <p:spPr>
          <a:xfrm flipV="1">
            <a:off x="9578110" y="4623541"/>
            <a:ext cx="1173017" cy="392772"/>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53B44196-CD49-407D-AEDD-B534F500BD01}"/>
              </a:ext>
            </a:extLst>
          </p:cNvPr>
          <p:cNvCxnSpPr>
            <a:cxnSpLocks/>
          </p:cNvCxnSpPr>
          <p:nvPr/>
        </p:nvCxnSpPr>
        <p:spPr>
          <a:xfrm>
            <a:off x="9578110" y="6346278"/>
            <a:ext cx="1253551" cy="338052"/>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xmlns="" id="{7D9FB651-9362-4D07-A8AC-15582E8CB047}"/>
              </a:ext>
            </a:extLst>
          </p:cNvPr>
          <p:cNvSpPr/>
          <p:nvPr/>
        </p:nvSpPr>
        <p:spPr>
          <a:xfrm>
            <a:off x="9605086" y="5539132"/>
            <a:ext cx="1197685" cy="353939"/>
          </a:xfrm>
          <a:prstGeom prst="rect">
            <a:avLst/>
          </a:prstGeom>
        </p:spPr>
        <p:txBody>
          <a:bodyPr wrap="none" lIns="121917" tIns="60958" rIns="121917" bIns="60958">
            <a:spAutoFit/>
          </a:bodyPr>
          <a:lstStyle/>
          <a:p>
            <a:r>
              <a:rPr lang="en-US" altLang="en-US" sz="1500" b="1" dirty="0">
                <a:latin typeface="Droid Sans Fallback" panose="020B0502000000000001" charset="-122"/>
                <a:ea typeface="Droid Sans Fallback" panose="020B0502000000000001" charset="-122"/>
              </a:rPr>
              <a:t>BLE Stack</a:t>
            </a:r>
            <a:endParaRPr lang="en-SG" b="1" dirty="0"/>
          </a:p>
        </p:txBody>
      </p:sp>
      <p:grpSp>
        <p:nvGrpSpPr>
          <p:cNvPr id="49" name="Group 48">
            <a:extLst>
              <a:ext uri="{FF2B5EF4-FFF2-40B4-BE49-F238E27FC236}">
                <a16:creationId xmlns:a16="http://schemas.microsoft.com/office/drawing/2014/main" xmlns="" id="{0853F371-D972-4715-8BB9-A3F32C98D5BA}"/>
              </a:ext>
            </a:extLst>
          </p:cNvPr>
          <p:cNvGrpSpPr/>
          <p:nvPr/>
        </p:nvGrpSpPr>
        <p:grpSpPr>
          <a:xfrm>
            <a:off x="2995898" y="4630847"/>
            <a:ext cx="1201199" cy="1178220"/>
            <a:chOff x="6263750" y="577770"/>
            <a:chExt cx="2420253" cy="2687132"/>
          </a:xfrm>
        </p:grpSpPr>
        <p:pic>
          <p:nvPicPr>
            <p:cNvPr id="50" name="Picture 49">
              <a:extLst>
                <a:ext uri="{FF2B5EF4-FFF2-40B4-BE49-F238E27FC236}">
                  <a16:creationId xmlns:a16="http://schemas.microsoft.com/office/drawing/2014/main" xmlns="" id="{E3C10FD1-4A35-4249-BA83-A8D363B32FAC}"/>
                </a:ext>
              </a:extLst>
            </p:cNvPr>
            <p:cNvPicPr>
              <a:picLocks noChangeAspect="1"/>
            </p:cNvPicPr>
            <p:nvPr/>
          </p:nvPicPr>
          <p:blipFill>
            <a:blip r:embed="rId7"/>
            <a:stretch>
              <a:fillRect/>
            </a:stretch>
          </p:blipFill>
          <p:spPr>
            <a:xfrm>
              <a:off x="6263750" y="695596"/>
              <a:ext cx="2410777" cy="2569306"/>
            </a:xfrm>
            <a:prstGeom prst="rect">
              <a:avLst/>
            </a:prstGeom>
            <a:ln>
              <a:noFill/>
            </a:ln>
            <a:effectLst>
              <a:outerShdw blurRad="190500" algn="tl" rotWithShape="0">
                <a:srgbClr val="000000">
                  <a:alpha val="70000"/>
                </a:srgbClr>
              </a:outerShdw>
            </a:effectLst>
          </p:spPr>
        </p:pic>
        <p:sp>
          <p:nvSpPr>
            <p:cNvPr id="51" name="Rectangle 50">
              <a:extLst>
                <a:ext uri="{FF2B5EF4-FFF2-40B4-BE49-F238E27FC236}">
                  <a16:creationId xmlns:a16="http://schemas.microsoft.com/office/drawing/2014/main" xmlns="" id="{93A20E7B-174D-4D1D-A3CE-CD058A950E61}"/>
                </a:ext>
              </a:extLst>
            </p:cNvPr>
            <p:cNvSpPr/>
            <p:nvPr/>
          </p:nvSpPr>
          <p:spPr>
            <a:xfrm>
              <a:off x="6263750" y="577770"/>
              <a:ext cx="2420253" cy="26871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Tree>
    <p:extLst>
      <p:ext uri="{BB962C8B-B14F-4D97-AF65-F5344CB8AC3E}">
        <p14:creationId xmlns:p14="http://schemas.microsoft.com/office/powerpoint/2010/main" val="1122127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250">
        <p159:morph option="byObject"/>
      </p:transition>
    </mc:Choice>
    <mc:Fallback>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2.09877E-6 L 0.41684 0.06451 " pathEditMode="relative" rAng="0" ptsTypes="AA">
                                      <p:cBhvr>
                                        <p:cTn id="6" dur="250" fill="hold"/>
                                        <p:tgtEl>
                                          <p:spTgt spid="49"/>
                                        </p:tgtEl>
                                        <p:attrNameLst>
                                          <p:attrName>ppt_x</p:attrName>
                                          <p:attrName>ppt_y</p:attrName>
                                        </p:attrNameLst>
                                      </p:cBhvr>
                                      <p:rCtr x="20764" y="2994"/>
                                    </p:animMotion>
                                  </p:childTnLst>
                                </p:cTn>
                              </p:par>
                              <p:par>
                                <p:cTn id="7" presetID="10" presetClass="exit" presetSubtype="0" fill="hold" grpId="0" nodeType="withEffect">
                                  <p:stCondLst>
                                    <p:cond delay="0"/>
                                  </p:stCondLst>
                                  <p:childTnLst>
                                    <p:animEffect transition="out" filter="fade">
                                      <p:cBhvr>
                                        <p:cTn id="8" dur="250"/>
                                        <p:tgtEl>
                                          <p:spTgt spid="18"/>
                                        </p:tgtEl>
                                      </p:cBhvr>
                                    </p:animEffect>
                                    <p:set>
                                      <p:cBhvr>
                                        <p:cTn id="9" dur="1" fill="hold">
                                          <p:stCondLst>
                                            <p:cond delay="249"/>
                                          </p:stCondLst>
                                        </p:cTn>
                                        <p:tgtEl>
                                          <p:spTgt spid="18"/>
                                        </p:tgtEl>
                                        <p:attrNameLst>
                                          <p:attrName>style.visibility</p:attrName>
                                        </p:attrNameLst>
                                      </p:cBhvr>
                                      <p:to>
                                        <p:strVal val="hidden"/>
                                      </p:to>
                                    </p:set>
                                  </p:childTnLst>
                                </p:cTn>
                              </p:par>
                            </p:childTnLst>
                          </p:cTn>
                        </p:par>
                        <p:par>
                          <p:cTn id="10" fill="hold">
                            <p:stCondLst>
                              <p:cond delay="250"/>
                            </p:stCondLst>
                            <p:childTnLst>
                              <p:par>
                                <p:cTn id="11" presetID="10" presetClass="entr" presetSubtype="0"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25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250"/>
                                        <p:tgtEl>
                                          <p:spTgt spid="45"/>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25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25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25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8" grpId="0" animBg="1"/>
      <p:bldP spid="2" grpId="0" animBg="1"/>
      <p:bldP spid="40"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EED2EED6-E3B7-41BA-B61D-19C5A3DC2749}"/>
              </a:ext>
            </a:extLst>
          </p:cNvPr>
          <p:cNvSpPr txBox="1"/>
          <p:nvPr/>
        </p:nvSpPr>
        <p:spPr>
          <a:xfrm>
            <a:off x="1143840" y="266933"/>
            <a:ext cx="8236312" cy="505969"/>
          </a:xfrm>
          <a:prstGeom prst="rect">
            <a:avLst/>
          </a:prstGeom>
        </p:spPr>
        <p:txBody>
          <a:bodyPr lIns="0" tIns="60958" rIns="0" bIns="60958"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en-US" altLang="zh-CN" sz="2400" b="1" dirty="0">
                <a:solidFill>
                  <a:schemeClr val="tx1"/>
                </a:solidFill>
                <a:latin typeface="微软雅黑" panose="020B0503020204020204" pitchFamily="34" charset="-122"/>
                <a:ea typeface="微软雅黑" panose="020B0503020204020204" pitchFamily="34" charset="-122"/>
              </a:rPr>
              <a:t>BLE Fuzzing results – Vulnerabilities reach</a:t>
            </a:r>
            <a:endParaRPr lang="en-GB" altLang="zh-CN" sz="2400" b="1" dirty="0">
              <a:solidFill>
                <a:schemeClr val="tx1"/>
              </a:solidFill>
              <a:latin typeface="微软雅黑" panose="020B0503020204020204" pitchFamily="34" charset="-122"/>
              <a:ea typeface="微软雅黑" panose="020B0503020204020204" pitchFamily="34" charset="-122"/>
            </a:endParaRPr>
          </a:p>
        </p:txBody>
      </p:sp>
      <p:pic>
        <p:nvPicPr>
          <p:cNvPr id="10" name="Picture 9" descr="A picture containing black, phone&#10;&#10;Description automatically generated">
            <a:extLst>
              <a:ext uri="{FF2B5EF4-FFF2-40B4-BE49-F238E27FC236}">
                <a16:creationId xmlns:a16="http://schemas.microsoft.com/office/drawing/2014/main" xmlns="" id="{7BC813AA-1C44-40C1-8A7A-0C17468A92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534" y="2372335"/>
            <a:ext cx="627111" cy="1020227"/>
          </a:xfrm>
          <a:prstGeom prst="rect">
            <a:avLst/>
          </a:prstGeom>
        </p:spPr>
      </p:pic>
      <p:sp>
        <p:nvSpPr>
          <p:cNvPr id="11" name="Rectangle 10">
            <a:extLst>
              <a:ext uri="{FF2B5EF4-FFF2-40B4-BE49-F238E27FC236}">
                <a16:creationId xmlns:a16="http://schemas.microsoft.com/office/drawing/2014/main" xmlns="" id="{5A375EAA-E65C-421F-9B5D-66021B2A1501}"/>
              </a:ext>
            </a:extLst>
          </p:cNvPr>
          <p:cNvSpPr/>
          <p:nvPr/>
        </p:nvSpPr>
        <p:spPr>
          <a:xfrm>
            <a:off x="8426621" y="2044041"/>
            <a:ext cx="3522760" cy="328295"/>
          </a:xfrm>
          <a:prstGeom prst="rect">
            <a:avLst/>
          </a:prstGeom>
        </p:spPr>
        <p:txBody>
          <a:bodyPr wrap="none" lIns="121917" tIns="60958" rIns="121917" bIns="60958">
            <a:spAutoFit/>
          </a:bodyPr>
          <a:lstStyle/>
          <a:p>
            <a:r>
              <a:rPr lang="en-SG" sz="1300" dirty="0" err="1">
                <a:latin typeface="Roboto" panose="02000000000000000000" pitchFamily="2" charset="0"/>
                <a:ea typeface="Roboto" panose="02000000000000000000" pitchFamily="2" charset="0"/>
              </a:rPr>
              <a:t>egeetouch</a:t>
            </a:r>
            <a:r>
              <a:rPr lang="en-SG" sz="1300" dirty="0">
                <a:latin typeface="Roboto" panose="02000000000000000000" pitchFamily="2" charset="0"/>
                <a:ea typeface="Roboto" panose="02000000000000000000" pitchFamily="2" charset="0"/>
              </a:rPr>
              <a:t> Smart Luggage Lock (Deadlock)</a:t>
            </a:r>
          </a:p>
        </p:txBody>
      </p:sp>
      <p:pic>
        <p:nvPicPr>
          <p:cNvPr id="12" name="Picture 11" descr="A close up of a black background&#10;&#10;Description automatically generated">
            <a:extLst>
              <a:ext uri="{FF2B5EF4-FFF2-40B4-BE49-F238E27FC236}">
                <a16:creationId xmlns:a16="http://schemas.microsoft.com/office/drawing/2014/main" xmlns="" id="{B7207A5C-80D9-4ED7-8CF6-94ED2F6F56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9694" y="1139091"/>
            <a:ext cx="980861" cy="980861"/>
          </a:xfrm>
          <a:prstGeom prst="rect">
            <a:avLst/>
          </a:prstGeom>
        </p:spPr>
      </p:pic>
      <p:sp>
        <p:nvSpPr>
          <p:cNvPr id="13" name="Rectangle 12">
            <a:extLst>
              <a:ext uri="{FF2B5EF4-FFF2-40B4-BE49-F238E27FC236}">
                <a16:creationId xmlns:a16="http://schemas.microsoft.com/office/drawing/2014/main" xmlns="" id="{D965B8F4-D60D-484C-AB3A-111F3CD8271C}"/>
              </a:ext>
            </a:extLst>
          </p:cNvPr>
          <p:cNvSpPr/>
          <p:nvPr/>
        </p:nvSpPr>
        <p:spPr>
          <a:xfrm>
            <a:off x="8352521" y="810797"/>
            <a:ext cx="3631764" cy="328295"/>
          </a:xfrm>
          <a:prstGeom prst="rect">
            <a:avLst/>
          </a:prstGeom>
        </p:spPr>
        <p:txBody>
          <a:bodyPr wrap="none" lIns="121917" tIns="60958" rIns="121917" bIns="60958">
            <a:spAutoFit/>
          </a:bodyPr>
          <a:lstStyle/>
          <a:p>
            <a:r>
              <a:rPr lang="en-SG" sz="1300" dirty="0">
                <a:latin typeface="Roboto" panose="02000000000000000000" pitchFamily="2" charset="0"/>
                <a:ea typeface="Roboto" panose="02000000000000000000" pitchFamily="2" charset="0"/>
              </a:rPr>
              <a:t>Fitbit inspire smartwatch (Crash &amp; Deadlock)</a:t>
            </a:r>
          </a:p>
        </p:txBody>
      </p:sp>
      <p:pic>
        <p:nvPicPr>
          <p:cNvPr id="14" name="Picture 13" descr="A close up of a phone&#10;&#10;Description automatically generated">
            <a:extLst>
              <a:ext uri="{FF2B5EF4-FFF2-40B4-BE49-F238E27FC236}">
                <a16:creationId xmlns:a16="http://schemas.microsoft.com/office/drawing/2014/main" xmlns="" id="{2E0877F6-4E6F-4712-80FA-D201CA066F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7336" y="3391092"/>
            <a:ext cx="2580288" cy="1451649"/>
          </a:xfrm>
          <a:prstGeom prst="rect">
            <a:avLst/>
          </a:prstGeom>
        </p:spPr>
      </p:pic>
      <p:sp>
        <p:nvSpPr>
          <p:cNvPr id="15" name="Rectangle 14">
            <a:extLst>
              <a:ext uri="{FF2B5EF4-FFF2-40B4-BE49-F238E27FC236}">
                <a16:creationId xmlns:a16="http://schemas.microsoft.com/office/drawing/2014/main" xmlns="" id="{473D210D-7DC2-40D5-8A9C-1FE34A9CC2CE}"/>
              </a:ext>
            </a:extLst>
          </p:cNvPr>
          <p:cNvSpPr/>
          <p:nvPr/>
        </p:nvSpPr>
        <p:spPr>
          <a:xfrm>
            <a:off x="9301430" y="3391091"/>
            <a:ext cx="2663551" cy="328295"/>
          </a:xfrm>
          <a:prstGeom prst="rect">
            <a:avLst/>
          </a:prstGeom>
        </p:spPr>
        <p:txBody>
          <a:bodyPr wrap="none" lIns="121917" tIns="60958" rIns="121917" bIns="60958">
            <a:spAutoFit/>
          </a:bodyPr>
          <a:lstStyle/>
          <a:p>
            <a:r>
              <a:rPr lang="en-SG" sz="1300" dirty="0" err="1">
                <a:latin typeface="Roboto" panose="02000000000000000000" pitchFamily="2" charset="0"/>
                <a:ea typeface="Roboto" panose="02000000000000000000" pitchFamily="2" charset="0"/>
              </a:rPr>
              <a:t>CubiTag</a:t>
            </a:r>
            <a:r>
              <a:rPr lang="en-SG" sz="1300" dirty="0">
                <a:latin typeface="Roboto" panose="02000000000000000000" pitchFamily="2" charset="0"/>
                <a:ea typeface="Roboto" panose="02000000000000000000" pitchFamily="2" charset="0"/>
              </a:rPr>
              <a:t> Bluetooth 5 (Deadlock)</a:t>
            </a:r>
          </a:p>
        </p:txBody>
      </p:sp>
      <p:pic>
        <p:nvPicPr>
          <p:cNvPr id="17" name="Picture 16" descr="A picture containing white, black, indoor, sitting&#10;&#10;Description automatically generated">
            <a:extLst>
              <a:ext uri="{FF2B5EF4-FFF2-40B4-BE49-F238E27FC236}">
                <a16:creationId xmlns:a16="http://schemas.microsoft.com/office/drawing/2014/main" xmlns="" id="{90551CE7-5C08-4574-A98E-25BCC7E9F7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5044" y="5032344"/>
            <a:ext cx="1878083" cy="1878083"/>
          </a:xfrm>
          <a:prstGeom prst="rect">
            <a:avLst/>
          </a:prstGeom>
        </p:spPr>
      </p:pic>
      <p:sp>
        <p:nvSpPr>
          <p:cNvPr id="18" name="Rectangle 17">
            <a:extLst>
              <a:ext uri="{FF2B5EF4-FFF2-40B4-BE49-F238E27FC236}">
                <a16:creationId xmlns:a16="http://schemas.microsoft.com/office/drawing/2014/main" xmlns="" id="{F439DD7B-CFFB-4B62-9D51-F9F449D35789}"/>
              </a:ext>
            </a:extLst>
          </p:cNvPr>
          <p:cNvSpPr/>
          <p:nvPr/>
        </p:nvSpPr>
        <p:spPr>
          <a:xfrm>
            <a:off x="9181809" y="4738142"/>
            <a:ext cx="2802476" cy="328295"/>
          </a:xfrm>
          <a:prstGeom prst="rect">
            <a:avLst/>
          </a:prstGeom>
        </p:spPr>
        <p:txBody>
          <a:bodyPr wrap="none" lIns="121917" tIns="60958" rIns="121917" bIns="60958">
            <a:spAutoFit/>
          </a:bodyPr>
          <a:lstStyle/>
          <a:p>
            <a:r>
              <a:rPr lang="en-SG" sz="1300" dirty="0">
                <a:latin typeface="Roboto" panose="02000000000000000000" pitchFamily="2" charset="0"/>
                <a:ea typeface="Roboto" panose="02000000000000000000" pitchFamily="2" charset="0"/>
              </a:rPr>
              <a:t>August Home Smart Lock (Crash)</a:t>
            </a:r>
          </a:p>
        </p:txBody>
      </p:sp>
      <p:sp>
        <p:nvSpPr>
          <p:cNvPr id="19" name="Rectangle 18">
            <a:extLst>
              <a:ext uri="{FF2B5EF4-FFF2-40B4-BE49-F238E27FC236}">
                <a16:creationId xmlns:a16="http://schemas.microsoft.com/office/drawing/2014/main" xmlns="" id="{EE77E2A4-BF95-492A-BDA5-337CC3092EA6}"/>
              </a:ext>
            </a:extLst>
          </p:cNvPr>
          <p:cNvSpPr/>
          <p:nvPr/>
        </p:nvSpPr>
        <p:spPr>
          <a:xfrm>
            <a:off x="6774863" y="3425573"/>
            <a:ext cx="2334400" cy="328295"/>
          </a:xfrm>
          <a:prstGeom prst="rect">
            <a:avLst/>
          </a:prstGeom>
        </p:spPr>
        <p:txBody>
          <a:bodyPr wrap="none" lIns="121917" tIns="60958" rIns="121917" bIns="60958">
            <a:spAutoFit/>
          </a:bodyPr>
          <a:lstStyle/>
          <a:p>
            <a:r>
              <a:rPr lang="en-SG" sz="1300" dirty="0">
                <a:solidFill>
                  <a:srgbClr val="C00000"/>
                </a:solidFill>
                <a:latin typeface="Roboto" panose="02000000000000000000" pitchFamily="2" charset="0"/>
                <a:ea typeface="Roboto" panose="02000000000000000000" pitchFamily="2" charset="0"/>
              </a:rPr>
              <a:t>And much more products….</a:t>
            </a:r>
          </a:p>
        </p:txBody>
      </p:sp>
      <p:pic>
        <p:nvPicPr>
          <p:cNvPr id="9" name="Picture 8" descr="A screenshot of a cell phone&#10;&#10;Description automatically generated">
            <a:extLst>
              <a:ext uri="{FF2B5EF4-FFF2-40B4-BE49-F238E27FC236}">
                <a16:creationId xmlns:a16="http://schemas.microsoft.com/office/drawing/2014/main" xmlns="" id="{073D1523-C920-4305-968F-6B0818F18D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517" y="1088224"/>
            <a:ext cx="8163880" cy="5262323"/>
          </a:xfrm>
          <a:prstGeom prst="rect">
            <a:avLst/>
          </a:prstGeom>
        </p:spPr>
      </p:pic>
    </p:spTree>
    <p:extLst>
      <p:ext uri="{BB962C8B-B14F-4D97-AF65-F5344CB8AC3E}">
        <p14:creationId xmlns:p14="http://schemas.microsoft.com/office/powerpoint/2010/main" val="10685821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250">
        <p159:morph option="byObject"/>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C3520174-E0E8-458B-93B0-CB0996E7A2C3}"/>
              </a:ext>
            </a:extLst>
          </p:cNvPr>
          <p:cNvSpPr txBox="1"/>
          <p:nvPr/>
        </p:nvSpPr>
        <p:spPr>
          <a:xfrm>
            <a:off x="1131713" y="269633"/>
            <a:ext cx="9877211" cy="505969"/>
          </a:xfrm>
          <a:prstGeom prst="rect">
            <a:avLst/>
          </a:prstGeom>
        </p:spPr>
        <p:txBody>
          <a:bodyPr lIns="0" tIns="60958" rIns="0" bIns="60958"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en-US" altLang="zh-CN" sz="2400" b="1" dirty="0">
                <a:solidFill>
                  <a:schemeClr val="tx1"/>
                </a:solidFill>
                <a:latin typeface="微软雅黑" panose="020B0503020204020204" pitchFamily="34" charset="-122"/>
                <a:ea typeface="微软雅黑" panose="020B0503020204020204" pitchFamily="34" charset="-122"/>
              </a:rPr>
              <a:t>DEMO - Silent Buffer Overflow on EVE Energy (Apple </a:t>
            </a:r>
            <a:r>
              <a:rPr lang="en-US" altLang="zh-CN" sz="2400" b="1" dirty="0" err="1">
                <a:solidFill>
                  <a:schemeClr val="tx1"/>
                </a:solidFill>
                <a:latin typeface="微软雅黑" panose="020B0503020204020204" pitchFamily="34" charset="-122"/>
                <a:ea typeface="微软雅黑" panose="020B0503020204020204" pitchFamily="34" charset="-122"/>
              </a:rPr>
              <a:t>HomeKit</a:t>
            </a:r>
            <a:r>
              <a:rPr lang="en-US" altLang="zh-CN" sz="2400" b="1" dirty="0">
                <a:solidFill>
                  <a:schemeClr val="tx1"/>
                </a:solidFill>
                <a:latin typeface="微软雅黑" panose="020B0503020204020204" pitchFamily="34" charset="-122"/>
                <a:ea typeface="微软雅黑" panose="020B0503020204020204" pitchFamily="34" charset="-122"/>
              </a:rPr>
              <a:t>)</a:t>
            </a:r>
          </a:p>
        </p:txBody>
      </p:sp>
      <p:pic>
        <p:nvPicPr>
          <p:cNvPr id="2" name="Eve_Energy_Crash">
            <a:hlinkClick r:id="" action="ppaction://media"/>
            <a:extLst>
              <a:ext uri="{FF2B5EF4-FFF2-40B4-BE49-F238E27FC236}">
                <a16:creationId xmlns:a16="http://schemas.microsoft.com/office/drawing/2014/main" xmlns="" id="{CAC3EB26-6EBA-4ECC-A887-2C9798FC94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1657" y="866988"/>
            <a:ext cx="10748687" cy="5913177"/>
          </a:xfrm>
          <a:prstGeom prst="rect">
            <a:avLst/>
          </a:prstGeom>
        </p:spPr>
      </p:pic>
    </p:spTree>
    <p:extLst>
      <p:ext uri="{BB962C8B-B14F-4D97-AF65-F5344CB8AC3E}">
        <p14:creationId xmlns:p14="http://schemas.microsoft.com/office/powerpoint/2010/main" val="173323740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9714" y="215991"/>
            <a:ext cx="790242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mn-lt"/>
                <a:ea typeface="+mn-ea"/>
                <a:cs typeface="+mn-cs"/>
                <a:sym typeface="Trebuchet MS"/>
              </a:rPr>
              <a:t>Remotely</a:t>
            </a:r>
            <a:r>
              <a:rPr kumimoji="0" lang="en-US" sz="3600" b="0" i="0" u="none" strike="noStrike" cap="none" spc="0" normalizeH="0" dirty="0" smtClean="0">
                <a:ln>
                  <a:noFill/>
                </a:ln>
                <a:solidFill>
                  <a:srgbClr val="000000"/>
                </a:solidFill>
                <a:effectLst/>
                <a:uFillTx/>
                <a:latin typeface="+mn-lt"/>
                <a:ea typeface="+mn-ea"/>
                <a:cs typeface="+mn-cs"/>
                <a:sym typeface="Trebuchet MS"/>
              </a:rPr>
              <a:t> </a:t>
            </a:r>
            <a:r>
              <a:rPr kumimoji="0" lang="en-US" sz="3600" b="0" i="0" u="none" strike="noStrike" cap="none" spc="0" normalizeH="0" baseline="0" dirty="0" smtClean="0">
                <a:ln>
                  <a:noFill/>
                </a:ln>
                <a:solidFill>
                  <a:srgbClr val="000000"/>
                </a:solidFill>
                <a:effectLst/>
                <a:uFillTx/>
                <a:latin typeface="+mn-lt"/>
                <a:ea typeface="+mn-ea"/>
                <a:cs typeface="+mn-cs"/>
                <a:sym typeface="Trebuchet MS"/>
              </a:rPr>
              <a:t>Crashing Fitbit and </a:t>
            </a:r>
            <a:r>
              <a:rPr kumimoji="0" lang="en-US" sz="3600" b="0" i="0" u="none" strike="noStrike" cap="none" spc="0" normalizeH="0" baseline="0" dirty="0" err="1" smtClean="0">
                <a:ln>
                  <a:noFill/>
                </a:ln>
                <a:solidFill>
                  <a:srgbClr val="000000"/>
                </a:solidFill>
                <a:effectLst/>
                <a:uFillTx/>
                <a:latin typeface="+mn-lt"/>
                <a:ea typeface="+mn-ea"/>
                <a:cs typeface="+mn-cs"/>
                <a:sym typeface="Trebuchet MS"/>
              </a:rPr>
              <a:t>CubiTag</a:t>
            </a:r>
            <a:endParaRPr kumimoji="0" lang="en-US" sz="3600" b="0" i="0" u="none" strike="noStrike" cap="none" spc="0" normalizeH="0" baseline="0" dirty="0">
              <a:ln>
                <a:noFill/>
              </a:ln>
              <a:solidFill>
                <a:srgbClr val="000000"/>
              </a:solidFill>
              <a:effectLst/>
              <a:uFillTx/>
              <a:latin typeface="+mn-lt"/>
              <a:ea typeface="+mn-ea"/>
              <a:cs typeface="+mn-cs"/>
              <a:sym typeface="Trebuchet MS"/>
            </a:endParaRPr>
          </a:p>
        </p:txBody>
      </p:sp>
      <p:sp>
        <p:nvSpPr>
          <p:cNvPr id="3" name="Rectangle 2"/>
          <p:cNvSpPr/>
          <p:nvPr/>
        </p:nvSpPr>
        <p:spPr>
          <a:xfrm>
            <a:off x="2745619" y="3064637"/>
            <a:ext cx="8188476" cy="861774"/>
          </a:xfrm>
          <a:prstGeom prst="rect">
            <a:avLst/>
          </a:prstGeom>
        </p:spPr>
        <p:txBody>
          <a:bodyPr wrap="square">
            <a:spAutoFit/>
          </a:bodyPr>
          <a:lstStyle/>
          <a:p>
            <a:r>
              <a:rPr lang="en-US" sz="3600" dirty="0">
                <a:hlinkClick r:id="rId2"/>
              </a:rPr>
              <a:t>https://youtu.be/</a:t>
            </a:r>
            <a:r>
              <a:rPr lang="en-US" sz="3600" dirty="0" smtClean="0">
                <a:hlinkClick r:id="rId2"/>
              </a:rPr>
              <a:t>Iw8sIBLWE_w</a:t>
            </a:r>
            <a:endParaRPr lang="en-US" sz="3600" dirty="0" smtClean="0"/>
          </a:p>
          <a:p>
            <a:endParaRPr lang="en-US" dirty="0"/>
          </a:p>
        </p:txBody>
      </p:sp>
    </p:spTree>
    <p:extLst>
      <p:ext uri="{BB962C8B-B14F-4D97-AF65-F5344CB8AC3E}">
        <p14:creationId xmlns:p14="http://schemas.microsoft.com/office/powerpoint/2010/main" val="18952184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Picture 4"/>
          <p:cNvPicPr>
            <a:picLocks noChangeAspect="1"/>
          </p:cNvPicPr>
          <p:nvPr/>
        </p:nvPicPr>
        <p:blipFill>
          <a:blip r:embed="rId4"/>
          <a:stretch>
            <a:fillRect/>
          </a:stretch>
        </p:blipFill>
        <p:spPr>
          <a:xfrm>
            <a:off x="2201334" y="323818"/>
            <a:ext cx="7359487" cy="1619087"/>
          </a:xfrm>
          <a:prstGeom prst="rect">
            <a:avLst/>
          </a:prstGeom>
        </p:spPr>
      </p:pic>
      <p:sp>
        <p:nvSpPr>
          <p:cNvPr id="13" name="TextBox 12"/>
          <p:cNvSpPr txBox="1"/>
          <p:nvPr/>
        </p:nvSpPr>
        <p:spPr>
          <a:xfrm>
            <a:off x="2331591" y="2178468"/>
            <a:ext cx="7164763" cy="338550"/>
          </a:xfrm>
          <a:prstGeom prst="rect">
            <a:avLst/>
          </a:prstGeom>
          <a:noFill/>
        </p:spPr>
        <p:txBody>
          <a:bodyPr wrap="none" lIns="121917" tIns="60958" rIns="121917" bIns="60958" rtlCol="0">
            <a:spAutoFit/>
          </a:bodyPr>
          <a:lstStyle/>
          <a:p>
            <a:r>
              <a:rPr lang="en-US" dirty="0" smtClean="0"/>
              <a:t>Named after </a:t>
            </a:r>
            <a:r>
              <a:rPr lang="en-US" i="1" dirty="0" smtClean="0">
                <a:solidFill>
                  <a:srgbClr val="0000FF"/>
                </a:solidFill>
              </a:rPr>
              <a:t>Sweyn Forkbeard </a:t>
            </a:r>
            <a:r>
              <a:rPr lang="en-US" dirty="0" smtClean="0"/>
              <a:t>who revolted against his father </a:t>
            </a:r>
            <a:r>
              <a:rPr lang="en-US" i="1" dirty="0" smtClean="0">
                <a:solidFill>
                  <a:srgbClr val="0000FF"/>
                </a:solidFill>
              </a:rPr>
              <a:t>King Harald Bluetooth</a:t>
            </a:r>
            <a:r>
              <a:rPr lang="en-US" dirty="0" smtClean="0"/>
              <a:t>.</a:t>
            </a:r>
            <a:endParaRPr lang="en-US" dirty="0"/>
          </a:p>
        </p:txBody>
      </p:sp>
      <p:pic>
        <p:nvPicPr>
          <p:cNvPr id="6" name="Picture 5" descr="A close up of a logo&#10;&#10;Description automatically generated">
            <a:extLst>
              <a:ext uri="{FF2B5EF4-FFF2-40B4-BE49-F238E27FC236}">
                <a16:creationId xmlns:a16="http://schemas.microsoft.com/office/drawing/2014/main" xmlns="" id="{9264E617-FBCD-4689-BF3E-16AC834702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159" y="3150175"/>
            <a:ext cx="2196583" cy="1220324"/>
          </a:xfrm>
          <a:prstGeom prst="rect">
            <a:avLst/>
          </a:prstGeom>
        </p:spPr>
      </p:pic>
      <p:pic>
        <p:nvPicPr>
          <p:cNvPr id="7" name="Picture 4">
            <a:extLst>
              <a:ext uri="{FF2B5EF4-FFF2-40B4-BE49-F238E27FC236}">
                <a16:creationId xmlns:a16="http://schemas.microsoft.com/office/drawing/2014/main" xmlns="" id="{164920A2-9EDA-4095-9AF5-B6ADD412C6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1337" y="3542977"/>
            <a:ext cx="1503841" cy="541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8C2D1041-BF6B-47E9-B66A-C67F152126D5}"/>
              </a:ext>
            </a:extLst>
          </p:cNvPr>
          <p:cNvSpPr/>
          <p:nvPr/>
        </p:nvSpPr>
        <p:spPr>
          <a:xfrm>
            <a:off x="221774" y="2936681"/>
            <a:ext cx="4610740" cy="415494"/>
          </a:xfrm>
          <a:prstGeom prst="rect">
            <a:avLst/>
          </a:prstGeom>
        </p:spPr>
        <p:txBody>
          <a:bodyPr wrap="square" lIns="121917" tIns="60958" rIns="121917" bIns="60958">
            <a:spAutoFit/>
          </a:bodyPr>
          <a:lstStyle/>
          <a:p>
            <a:r>
              <a:rPr lang="pt-BR" sz="1900" u="sng" dirty="0">
                <a:solidFill>
                  <a:srgbClr val="C00000"/>
                </a:solidFill>
                <a:latin typeface="-apple-system"/>
              </a:rPr>
              <a:t>Affected SoC Vendors (not exhaustive)</a:t>
            </a:r>
            <a:endParaRPr lang="pt-BR" sz="1900" u="sng" dirty="0">
              <a:solidFill>
                <a:srgbClr val="C00000"/>
              </a:solidFill>
              <a:latin typeface="-apple-system"/>
              <a:hlinkClick r:id="rId7">
                <a:extLst>
                  <a:ext uri="{A12FA001-AC4F-418D-AE19-62706E023703}">
                    <ahyp:hlinkClr xmlns:ahyp="http://schemas.microsoft.com/office/drawing/2018/hyperlinkcolor" xmlns="" val="tx"/>
                  </a:ext>
                </a:extLst>
              </a:hlinkClick>
            </a:endParaRPr>
          </a:p>
        </p:txBody>
      </p:sp>
      <p:pic>
        <p:nvPicPr>
          <p:cNvPr id="9" name="Graphic 8">
            <a:extLst>
              <a:ext uri="{FF2B5EF4-FFF2-40B4-BE49-F238E27FC236}">
                <a16:creationId xmlns:a16="http://schemas.microsoft.com/office/drawing/2014/main" xmlns="" id="{260C958B-2AFE-438B-9323-8932482A1E3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882549" y="4278444"/>
            <a:ext cx="1635996" cy="484800"/>
          </a:xfrm>
          <a:prstGeom prst="rect">
            <a:avLst/>
          </a:prstGeom>
        </p:spPr>
      </p:pic>
      <p:pic>
        <p:nvPicPr>
          <p:cNvPr id="10" name="Picture 9" descr="A close up of a sign&#10;&#10;Description automatically generated">
            <a:extLst>
              <a:ext uri="{FF2B5EF4-FFF2-40B4-BE49-F238E27FC236}">
                <a16:creationId xmlns:a16="http://schemas.microsoft.com/office/drawing/2014/main" xmlns="" id="{9FAEC937-CA63-4ABD-BE6D-BB5547892E4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3395" y="4909107"/>
            <a:ext cx="1203224" cy="756828"/>
          </a:xfrm>
          <a:prstGeom prst="rect">
            <a:avLst/>
          </a:prstGeom>
        </p:spPr>
      </p:pic>
      <p:pic>
        <p:nvPicPr>
          <p:cNvPr id="11" name="Picture 10" descr="A picture containing device, clock&#10;&#10;Description automatically generated">
            <a:extLst>
              <a:ext uri="{FF2B5EF4-FFF2-40B4-BE49-F238E27FC236}">
                <a16:creationId xmlns:a16="http://schemas.microsoft.com/office/drawing/2014/main" xmlns="" id="{259A90BC-C871-4183-94AD-DDF4CBC0E7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09672" y="4143372"/>
            <a:ext cx="1906563" cy="635521"/>
          </a:xfrm>
          <a:prstGeom prst="rect">
            <a:avLst/>
          </a:prstGeom>
        </p:spPr>
      </p:pic>
      <p:pic>
        <p:nvPicPr>
          <p:cNvPr id="12" name="Picture 11" descr="A close up of a logo&#10;&#10;Description automatically generated">
            <a:extLst>
              <a:ext uri="{FF2B5EF4-FFF2-40B4-BE49-F238E27FC236}">
                <a16:creationId xmlns:a16="http://schemas.microsoft.com/office/drawing/2014/main" xmlns="" id="{1AE06CDF-2B8E-4B19-B4BB-17666DC93D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80689" y="4709903"/>
            <a:ext cx="2169464" cy="1220324"/>
          </a:xfrm>
          <a:prstGeom prst="rect">
            <a:avLst/>
          </a:prstGeom>
        </p:spPr>
      </p:pic>
      <p:pic>
        <p:nvPicPr>
          <p:cNvPr id="14" name="Picture 13" descr="A close up of a sign&#10;&#10;Description automatically generated">
            <a:extLst>
              <a:ext uri="{FF2B5EF4-FFF2-40B4-BE49-F238E27FC236}">
                <a16:creationId xmlns:a16="http://schemas.microsoft.com/office/drawing/2014/main" xmlns="" id="{79820668-D79B-4EC4-A02F-7A4FB332FFD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55903" y="5493762"/>
            <a:ext cx="2093069" cy="1220957"/>
          </a:xfrm>
          <a:prstGeom prst="rect">
            <a:avLst/>
          </a:prstGeom>
        </p:spPr>
      </p:pic>
      <p:sp>
        <p:nvSpPr>
          <p:cNvPr id="15" name="TextBox 14"/>
          <p:cNvSpPr txBox="1"/>
          <p:nvPr/>
        </p:nvSpPr>
        <p:spPr>
          <a:xfrm>
            <a:off x="2767563" y="1800957"/>
            <a:ext cx="6728791" cy="338550"/>
          </a:xfrm>
          <a:prstGeom prst="rect">
            <a:avLst/>
          </a:prstGeom>
          <a:noFill/>
        </p:spPr>
        <p:txBody>
          <a:bodyPr wrap="none" lIns="121917" tIns="60958" rIns="121917" bIns="60958" rtlCol="0">
            <a:spAutoFit/>
          </a:bodyPr>
          <a:lstStyle/>
          <a:p>
            <a:r>
              <a:rPr lang="en-US" i="1" dirty="0" smtClean="0">
                <a:solidFill>
                  <a:srgbClr val="0000FF"/>
                </a:solidFill>
              </a:rPr>
              <a:t>A family of new vulnerabilities in Bluetooth Low Energy (BLE) implementations</a:t>
            </a:r>
            <a:endParaRPr lang="en-US" i="1" dirty="0">
              <a:solidFill>
                <a:srgbClr val="0000FF"/>
              </a:solidFill>
            </a:endParaRPr>
          </a:p>
        </p:txBody>
      </p:sp>
      <p:pic>
        <p:nvPicPr>
          <p:cNvPr id="3" name="Picture 2"/>
          <p:cNvPicPr>
            <a:picLocks noChangeAspect="1"/>
          </p:cNvPicPr>
          <p:nvPr/>
        </p:nvPicPr>
        <p:blipFill>
          <a:blip r:embed="rId17"/>
          <a:stretch>
            <a:fillRect/>
          </a:stretch>
        </p:blipFill>
        <p:spPr>
          <a:xfrm>
            <a:off x="466320" y="5965743"/>
            <a:ext cx="2533840" cy="455899"/>
          </a:xfrm>
          <a:prstGeom prst="rect">
            <a:avLst/>
          </a:prstGeom>
        </p:spPr>
      </p:pic>
      <p:sp>
        <p:nvSpPr>
          <p:cNvPr id="16" name="Rectangle 15">
            <a:extLst>
              <a:ext uri="{FF2B5EF4-FFF2-40B4-BE49-F238E27FC236}">
                <a16:creationId xmlns:a16="http://schemas.microsoft.com/office/drawing/2014/main" xmlns="" id="{8C2D1041-BF6B-47E9-B66A-C67F152126D5}"/>
              </a:ext>
            </a:extLst>
          </p:cNvPr>
          <p:cNvSpPr/>
          <p:nvPr/>
        </p:nvSpPr>
        <p:spPr>
          <a:xfrm>
            <a:off x="4716004" y="2969718"/>
            <a:ext cx="5323044" cy="415494"/>
          </a:xfrm>
          <a:prstGeom prst="rect">
            <a:avLst/>
          </a:prstGeom>
        </p:spPr>
        <p:txBody>
          <a:bodyPr wrap="square" lIns="121917" tIns="60958" rIns="121917" bIns="60958">
            <a:spAutoFit/>
          </a:bodyPr>
          <a:lstStyle/>
          <a:p>
            <a:r>
              <a:rPr lang="pt-BR" sz="1900" u="sng" dirty="0">
                <a:solidFill>
                  <a:srgbClr val="C00000"/>
                </a:solidFill>
                <a:latin typeface="-apple-system"/>
              </a:rPr>
              <a:t>Open Source BLE Stack (not exhaustive)</a:t>
            </a:r>
            <a:endParaRPr lang="pt-BR" sz="1900" u="sng" dirty="0">
              <a:solidFill>
                <a:srgbClr val="C00000"/>
              </a:solidFill>
              <a:latin typeface="-apple-system"/>
              <a:hlinkClick r:id="rId7">
                <a:extLst>
                  <a:ext uri="{A12FA001-AC4F-418D-AE19-62706E023703}">
                    <ahyp:hlinkClr xmlns:ahyp="http://schemas.microsoft.com/office/drawing/2018/hyperlinkcolor" xmlns="" val="tx"/>
                  </a:ext>
                </a:extLst>
              </a:hlinkClick>
            </a:endParaRPr>
          </a:p>
        </p:txBody>
      </p:sp>
      <p:pic>
        <p:nvPicPr>
          <p:cNvPr id="4" name="Picture 3" descr="Screen Shot 2020-05-19 at 2.41.45 pm.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70359" y="3481647"/>
            <a:ext cx="2852616" cy="1356651"/>
          </a:xfrm>
          <a:prstGeom prst="rect">
            <a:avLst/>
          </a:prstGeom>
        </p:spPr>
      </p:pic>
      <p:pic>
        <p:nvPicPr>
          <p:cNvPr id="17" name="Picture 16" descr="Screen Shot 2020-05-19 at 2.45.48 pm.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66157" y="5001845"/>
            <a:ext cx="3217063" cy="1406771"/>
          </a:xfrm>
          <a:prstGeom prst="rect">
            <a:avLst/>
          </a:prstGeom>
        </p:spPr>
      </p:pic>
      <p:sp>
        <p:nvSpPr>
          <p:cNvPr id="19" name="Rectangle 18">
            <a:extLst>
              <a:ext uri="{FF2B5EF4-FFF2-40B4-BE49-F238E27FC236}">
                <a16:creationId xmlns:a16="http://schemas.microsoft.com/office/drawing/2014/main" xmlns="" id="{8C2D1041-BF6B-47E9-B66A-C67F152126D5}"/>
              </a:ext>
            </a:extLst>
          </p:cNvPr>
          <p:cNvSpPr/>
          <p:nvPr/>
        </p:nvSpPr>
        <p:spPr>
          <a:xfrm>
            <a:off x="9442340" y="2957872"/>
            <a:ext cx="2858517" cy="415494"/>
          </a:xfrm>
          <a:prstGeom prst="rect">
            <a:avLst/>
          </a:prstGeom>
        </p:spPr>
        <p:txBody>
          <a:bodyPr wrap="square" lIns="121917" tIns="60958" rIns="121917" bIns="60958">
            <a:spAutoFit/>
          </a:bodyPr>
          <a:lstStyle/>
          <a:p>
            <a:r>
              <a:rPr lang="pt-BR" sz="1900" u="sng" dirty="0">
                <a:solidFill>
                  <a:srgbClr val="C00000"/>
                </a:solidFill>
                <a:latin typeface="-apple-system"/>
              </a:rPr>
              <a:t>&gt;480 IoTs affected</a:t>
            </a:r>
            <a:endParaRPr lang="pt-BR" sz="1900" u="sng" dirty="0">
              <a:solidFill>
                <a:srgbClr val="C00000"/>
              </a:solidFill>
              <a:latin typeface="-apple-system"/>
              <a:hlinkClick r:id="rId7">
                <a:extLst>
                  <a:ext uri="{A12FA001-AC4F-418D-AE19-62706E023703}">
                    <ahyp:hlinkClr xmlns:ahyp="http://schemas.microsoft.com/office/drawing/2018/hyperlinkcolor" xmlns="" val="tx"/>
                  </a:ext>
                </a:extLst>
              </a:hlinkClick>
            </a:endParaRPr>
          </a:p>
        </p:txBody>
      </p:sp>
      <p:pic>
        <p:nvPicPr>
          <p:cNvPr id="20" name="Picture 19"/>
          <p:cNvPicPr>
            <a:picLocks noChangeAspect="1"/>
          </p:cNvPicPr>
          <p:nvPr/>
        </p:nvPicPr>
        <p:blipFill>
          <a:blip r:embed="rId20"/>
          <a:stretch>
            <a:fillRect/>
          </a:stretch>
        </p:blipFill>
        <p:spPr>
          <a:xfrm>
            <a:off x="9460785" y="3618712"/>
            <a:ext cx="2270952" cy="2190931"/>
          </a:xfrm>
          <a:prstGeom prst="rect">
            <a:avLst/>
          </a:prstGeom>
        </p:spPr>
      </p:pic>
      <p:sp>
        <p:nvSpPr>
          <p:cNvPr id="21" name="Rectangle 20"/>
          <p:cNvSpPr/>
          <p:nvPr/>
        </p:nvSpPr>
        <p:spPr>
          <a:xfrm>
            <a:off x="3755865" y="2517018"/>
            <a:ext cx="4648879" cy="523220"/>
          </a:xfrm>
          <a:prstGeom prst="rect">
            <a:avLst/>
          </a:prstGeom>
        </p:spPr>
        <p:txBody>
          <a:bodyPr wrap="none">
            <a:spAutoFit/>
          </a:bodyPr>
          <a:lstStyle/>
          <a:p>
            <a:r>
              <a:rPr lang="en-US" dirty="0">
                <a:hlinkClick r:id="rId21"/>
              </a:rPr>
              <a:t>https://asset-group.github.io/disclosures/sweyntooth</a:t>
            </a:r>
            <a:r>
              <a:rPr lang="en-US" dirty="0" smtClean="0">
                <a:hlinkClick r:id="rId21"/>
              </a:rPr>
              <a:t>/</a:t>
            </a:r>
            <a:endParaRPr lang="en-US" dirty="0" smtClean="0"/>
          </a:p>
          <a:p>
            <a:endParaRPr lang="en-US" dirty="0"/>
          </a:p>
        </p:txBody>
      </p:sp>
    </p:spTree>
    <p:extLst>
      <p:ext uri="{BB962C8B-B14F-4D97-AF65-F5344CB8AC3E}">
        <p14:creationId xmlns:p14="http://schemas.microsoft.com/office/powerpoint/2010/main" val="1430605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3"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par>
                                <p:cTn id="26" presetID="3"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par>
                                <p:cTn id="32" presetID="3" presetClass="entr" presetSubtype="1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linds(horizontal)">
                                      <p:cBhvr>
                                        <p:cTn id="34" dur="500"/>
                                        <p:tgtEl>
                                          <p:spTgt spid="4"/>
                                        </p:tgtEl>
                                      </p:cBhvr>
                                    </p:animEffect>
                                  </p:childTnLst>
                                </p:cTn>
                              </p:par>
                              <p:par>
                                <p:cTn id="35" presetID="3" presetClass="entr" presetSubtype="1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linds(horizontal)">
                                      <p:cBhvr>
                                        <p:cTn id="40" dur="500"/>
                                        <p:tgtEl>
                                          <p:spTgt spid="19"/>
                                        </p:tgtEl>
                                      </p:cBhvr>
                                    </p:animEffect>
                                  </p:childTnLst>
                                </p:cTn>
                              </p:par>
                              <p:par>
                                <p:cTn id="41" presetID="3" presetClass="entr" presetSubtype="1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linds(horizontal)">
                                      <p:cBhvr>
                                        <p:cTn id="43" dur="500"/>
                                        <p:tgtEl>
                                          <p:spTgt spid="20"/>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Picture 4"/>
          <p:cNvPicPr>
            <a:picLocks noChangeAspect="1"/>
          </p:cNvPicPr>
          <p:nvPr/>
        </p:nvPicPr>
        <p:blipFill>
          <a:blip r:embed="rId4"/>
          <a:stretch>
            <a:fillRect/>
          </a:stretch>
        </p:blipFill>
        <p:spPr>
          <a:xfrm>
            <a:off x="2201334" y="323818"/>
            <a:ext cx="7359487" cy="1619087"/>
          </a:xfrm>
          <a:prstGeom prst="rect">
            <a:avLst/>
          </a:prstGeom>
        </p:spPr>
      </p:pic>
      <p:pic>
        <p:nvPicPr>
          <p:cNvPr id="11" name="Picture 10" descr="Screen Shot 2020-05-19 at 2.06.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32781"/>
            <a:ext cx="12192000" cy="2558815"/>
          </a:xfrm>
          <a:prstGeom prst="rect">
            <a:avLst/>
          </a:prstGeom>
        </p:spPr>
      </p:pic>
      <p:sp>
        <p:nvSpPr>
          <p:cNvPr id="12" name="Rectangle 11"/>
          <p:cNvSpPr/>
          <p:nvPr/>
        </p:nvSpPr>
        <p:spPr>
          <a:xfrm>
            <a:off x="534053" y="5499036"/>
            <a:ext cx="11814255" cy="769437"/>
          </a:xfrm>
          <a:prstGeom prst="rect">
            <a:avLst/>
          </a:prstGeom>
        </p:spPr>
        <p:txBody>
          <a:bodyPr wrap="square" lIns="121917" tIns="60958" rIns="121917" bIns="60958">
            <a:spAutoFit/>
          </a:bodyPr>
          <a:lstStyle/>
          <a:p>
            <a:r>
              <a:rPr lang="en-US" dirty="0">
                <a:hlinkClick r:id="rId6"/>
              </a:rPr>
              <a:t>http://cybersecuritystudio.com/sweyntooth-its-as-bad-as-you-think-maybe-worse</a:t>
            </a:r>
            <a:r>
              <a:rPr lang="en-US" dirty="0" smtClean="0">
                <a:hlinkClick r:id="rId6"/>
              </a:rPr>
              <a:t>/</a:t>
            </a:r>
            <a:endParaRPr lang="en-US" dirty="0" smtClean="0"/>
          </a:p>
          <a:p>
            <a:endParaRPr lang="en-US" dirty="0"/>
          </a:p>
          <a:p>
            <a:r>
              <a:rPr lang="en-US" dirty="0" smtClean="0"/>
              <a:t>- </a:t>
            </a:r>
            <a:r>
              <a:rPr lang="en-US" i="1" dirty="0" smtClean="0"/>
              <a:t>Lisa Gilbert, Cyber Security Consultant, USA Food and Drug Administration</a:t>
            </a:r>
            <a:endParaRPr lang="en-US" i="1" dirty="0"/>
          </a:p>
        </p:txBody>
      </p:sp>
      <p:sp>
        <p:nvSpPr>
          <p:cNvPr id="13" name="TextBox 12"/>
          <p:cNvSpPr txBox="1"/>
          <p:nvPr/>
        </p:nvSpPr>
        <p:spPr>
          <a:xfrm>
            <a:off x="742461" y="1862667"/>
            <a:ext cx="7164763" cy="338550"/>
          </a:xfrm>
          <a:prstGeom prst="rect">
            <a:avLst/>
          </a:prstGeom>
          <a:noFill/>
        </p:spPr>
        <p:txBody>
          <a:bodyPr wrap="none" lIns="121917" tIns="60958" rIns="121917" bIns="60958" rtlCol="0">
            <a:spAutoFit/>
          </a:bodyPr>
          <a:lstStyle/>
          <a:p>
            <a:r>
              <a:rPr lang="en-US" dirty="0" smtClean="0"/>
              <a:t>Named after </a:t>
            </a:r>
            <a:r>
              <a:rPr lang="en-US" i="1" dirty="0" smtClean="0">
                <a:solidFill>
                  <a:srgbClr val="0000FF"/>
                </a:solidFill>
              </a:rPr>
              <a:t>Sweyn Forkbeard </a:t>
            </a:r>
            <a:r>
              <a:rPr lang="en-US" dirty="0" smtClean="0"/>
              <a:t>who revolted against his father </a:t>
            </a:r>
            <a:r>
              <a:rPr lang="en-US" i="1" dirty="0" smtClean="0">
                <a:solidFill>
                  <a:srgbClr val="0000FF"/>
                </a:solidFill>
              </a:rPr>
              <a:t>King Harald Bluetooth</a:t>
            </a:r>
            <a:r>
              <a:rPr lang="en-US" dirty="0" smtClean="0"/>
              <a:t>.</a:t>
            </a:r>
            <a:endParaRPr lang="en-US" dirty="0"/>
          </a:p>
        </p:txBody>
      </p:sp>
      <p:cxnSp>
        <p:nvCxnSpPr>
          <p:cNvPr id="4" name="Straight Connector 3"/>
          <p:cNvCxnSpPr/>
          <p:nvPr/>
        </p:nvCxnSpPr>
        <p:spPr>
          <a:xfrm flipV="1">
            <a:off x="8931469" y="4792750"/>
            <a:ext cx="2990812" cy="13655"/>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95598" y="5134114"/>
            <a:ext cx="2335292" cy="27308"/>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6164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20-05-18 at 1.53.0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83" y="128750"/>
            <a:ext cx="6551896" cy="3308453"/>
          </a:xfrm>
          <a:prstGeom prst="rect">
            <a:avLst/>
          </a:prstGeom>
        </p:spPr>
      </p:pic>
      <p:pic>
        <p:nvPicPr>
          <p:cNvPr id="3" name="Picture 2" descr="Screen Shot 2020-05-18 at 1.54.12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33" y="3667549"/>
            <a:ext cx="5731281" cy="1347324"/>
          </a:xfrm>
          <a:prstGeom prst="rect">
            <a:avLst/>
          </a:prstGeom>
        </p:spPr>
      </p:pic>
      <p:pic>
        <p:nvPicPr>
          <p:cNvPr id="4" name="Picture 3" descr="Screen Shot 2020-05-18 at 1.55.32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8360" y="3662757"/>
            <a:ext cx="5677979" cy="1273960"/>
          </a:xfrm>
          <a:prstGeom prst="rect">
            <a:avLst/>
          </a:prstGeom>
        </p:spPr>
      </p:pic>
      <p:pic>
        <p:nvPicPr>
          <p:cNvPr id="5" name="Picture 4" descr="Screen Shot 2020-05-18 at 1.56.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780" y="5092502"/>
            <a:ext cx="2308144" cy="1648269"/>
          </a:xfrm>
          <a:prstGeom prst="rect">
            <a:avLst/>
          </a:prstGeom>
        </p:spPr>
      </p:pic>
      <p:pic>
        <p:nvPicPr>
          <p:cNvPr id="6" name="Picture 5" descr="Screen Shot 2020-05-18 at 1.57.18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1435" y="5111587"/>
            <a:ext cx="3464821" cy="1569525"/>
          </a:xfrm>
          <a:prstGeom prst="rect">
            <a:avLst/>
          </a:prstGeom>
        </p:spPr>
      </p:pic>
      <p:pic>
        <p:nvPicPr>
          <p:cNvPr id="7" name="Picture 6" descr="Screen Shot 2020-05-18 at 1.58.38 p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2823" y="5093025"/>
            <a:ext cx="3034972" cy="1620055"/>
          </a:xfrm>
          <a:prstGeom prst="rect">
            <a:avLst/>
          </a:prstGeom>
        </p:spPr>
      </p:pic>
      <p:pic>
        <p:nvPicPr>
          <p:cNvPr id="8" name="Picture 7" descr="Screen Shot 2020-05-18 at 1.59.54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2954" y="191590"/>
            <a:ext cx="5172481" cy="3260207"/>
          </a:xfrm>
          <a:prstGeom prst="rect">
            <a:avLst/>
          </a:prstGeom>
        </p:spPr>
      </p:pic>
      <p:pic>
        <p:nvPicPr>
          <p:cNvPr id="9" name="Picture 8" descr="Screen Shot 2020-05-18 at 2.01.26 p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01128" y="5365571"/>
            <a:ext cx="3152205" cy="1110195"/>
          </a:xfrm>
          <a:prstGeom prst="rect">
            <a:avLst/>
          </a:prstGeom>
        </p:spPr>
      </p:pic>
    </p:spTree>
    <p:extLst>
      <p:ext uri="{BB962C8B-B14F-4D97-AF65-F5344CB8AC3E}">
        <p14:creationId xmlns:p14="http://schemas.microsoft.com/office/powerpoint/2010/main" val="26760441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par>
                                <p:cTn id="22" presetID="3"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20-05-18 at 1.53.0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38461" cy="3308453"/>
          </a:xfrm>
          <a:prstGeom prst="rect">
            <a:avLst/>
          </a:prstGeom>
        </p:spPr>
      </p:pic>
      <p:pic>
        <p:nvPicPr>
          <p:cNvPr id="10" name="Picture 9" descr="Screen Shot 2020-05-18 at 2.03.45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48162"/>
            <a:ext cx="4811683" cy="2799940"/>
          </a:xfrm>
          <a:prstGeom prst="rect">
            <a:avLst/>
          </a:prstGeom>
        </p:spPr>
      </p:pic>
      <p:pic>
        <p:nvPicPr>
          <p:cNvPr id="12" name="Picture 11" descr="Screen Shot 2020-05-18 at 2.06.32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0187" y="1"/>
            <a:ext cx="4445660" cy="3139180"/>
          </a:xfrm>
          <a:prstGeom prst="rect">
            <a:avLst/>
          </a:prstGeom>
        </p:spPr>
      </p:pic>
      <p:pic>
        <p:nvPicPr>
          <p:cNvPr id="13" name="Picture 12" descr="Screen Shot 2020-05-18 at 8.35.53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3893" y="3191282"/>
            <a:ext cx="6235241" cy="3021949"/>
          </a:xfrm>
          <a:prstGeom prst="rect">
            <a:avLst/>
          </a:prstGeom>
        </p:spPr>
      </p:pic>
      <p:pic>
        <p:nvPicPr>
          <p:cNvPr id="11" name="Picture 10" descr="Screen Shot 2020-05-18 at 2.05.16 p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6997" y="3158831"/>
            <a:ext cx="5235004" cy="3286549"/>
          </a:xfrm>
          <a:prstGeom prst="rect">
            <a:avLst/>
          </a:prstGeom>
        </p:spPr>
      </p:pic>
    </p:spTree>
    <p:extLst>
      <p:ext uri="{BB962C8B-B14F-4D97-AF65-F5344CB8AC3E}">
        <p14:creationId xmlns:p14="http://schemas.microsoft.com/office/powerpoint/2010/main" val="34488495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098"/>
            <a:ext cx="10972800" cy="1143000"/>
          </a:xfrm>
        </p:spPr>
        <p:txBody>
          <a:bodyPr/>
          <a:lstStyle/>
          <a:p>
            <a:r>
              <a:rPr lang="en-US" dirty="0" smtClean="0"/>
              <a:t>What We Are?</a:t>
            </a:r>
            <a:endParaRPr lang="en-US" dirty="0"/>
          </a:p>
        </p:txBody>
      </p:sp>
      <p:pic>
        <p:nvPicPr>
          <p:cNvPr id="6" name="Picture 5" descr="Screen Shot 2020-09-16 at 6.01.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1231902"/>
            <a:ext cx="8623300" cy="5614094"/>
          </a:xfrm>
          <a:prstGeom prst="rect">
            <a:avLst/>
          </a:prstGeom>
        </p:spPr>
      </p:pic>
      <p:sp>
        <p:nvSpPr>
          <p:cNvPr id="8" name="Rectangle 7"/>
          <p:cNvSpPr/>
          <p:nvPr/>
        </p:nvSpPr>
        <p:spPr>
          <a:xfrm>
            <a:off x="5126782" y="5175015"/>
            <a:ext cx="6565776" cy="677104"/>
          </a:xfrm>
          <a:prstGeom prst="rect">
            <a:avLst/>
          </a:prstGeom>
        </p:spPr>
        <p:txBody>
          <a:bodyPr wrap="square" lIns="121917" tIns="60958" rIns="121917" bIns="60958">
            <a:spAutoFit/>
          </a:bodyPr>
          <a:lstStyle/>
          <a:p>
            <a:r>
              <a:rPr lang="en-US" sz="3600" dirty="0" smtClean="0">
                <a:hlinkClick r:id="rId3"/>
              </a:rPr>
              <a:t>https</a:t>
            </a:r>
            <a:r>
              <a:rPr lang="en-US" sz="3600" dirty="0">
                <a:hlinkClick r:id="rId3"/>
              </a:rPr>
              <a:t>://asset-group.github.io</a:t>
            </a:r>
            <a:r>
              <a:rPr lang="en-US" sz="2000" dirty="0" smtClean="0">
                <a:hlinkClick r:id="rId3"/>
              </a:rPr>
              <a:t>/</a:t>
            </a:r>
            <a:endParaRPr lang="en-US" sz="2000" dirty="0" smtClean="0"/>
          </a:p>
        </p:txBody>
      </p:sp>
    </p:spTree>
    <p:extLst>
      <p:ext uri="{BB962C8B-B14F-4D97-AF65-F5344CB8AC3E}">
        <p14:creationId xmlns:p14="http://schemas.microsoft.com/office/powerpoint/2010/main" val="34925508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09-15 at 2.17.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0" y="2032000"/>
            <a:ext cx="10528300" cy="2781300"/>
          </a:xfrm>
          <a:prstGeom prst="rect">
            <a:avLst/>
          </a:prstGeom>
        </p:spPr>
      </p:pic>
      <p:cxnSp>
        <p:nvCxnSpPr>
          <p:cNvPr id="3" name="Straight Connector 2"/>
          <p:cNvCxnSpPr/>
          <p:nvPr/>
        </p:nvCxnSpPr>
        <p:spPr>
          <a:xfrm flipV="1">
            <a:off x="4943669" y="2875050"/>
            <a:ext cx="2990812" cy="13655"/>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1155700" y="5472668"/>
            <a:ext cx="9664700" cy="738664"/>
          </a:xfrm>
          <a:prstGeom prst="rect">
            <a:avLst/>
          </a:prstGeom>
        </p:spPr>
        <p:txBody>
          <a:bodyPr wrap="square">
            <a:spAutoFit/>
          </a:bodyPr>
          <a:lstStyle/>
          <a:p>
            <a:r>
              <a:rPr lang="en-US" dirty="0">
                <a:hlinkClick r:id="rId3"/>
              </a:rPr>
              <a:t>https://www.hsa.gov.sg/announcements/news/hsa-safety-communication-update-on-sweyntooth-cybersecurity-vulnerabilities-affecting-certain-bluetooth-enabled-medical-</a:t>
            </a:r>
            <a:r>
              <a:rPr lang="en-US" dirty="0" smtClean="0">
                <a:hlinkClick r:id="rId3"/>
              </a:rPr>
              <a:t>devices</a:t>
            </a:r>
            <a:endParaRPr lang="en-US" dirty="0" smtClean="0"/>
          </a:p>
          <a:p>
            <a:endParaRPr lang="en-US" dirty="0"/>
          </a:p>
        </p:txBody>
      </p:sp>
      <p:sp>
        <p:nvSpPr>
          <p:cNvPr id="5" name="TextBox 4"/>
          <p:cNvSpPr txBox="1"/>
          <p:nvPr/>
        </p:nvSpPr>
        <p:spPr>
          <a:xfrm>
            <a:off x="1345723" y="1263175"/>
            <a:ext cx="973975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1" u="none" strike="noStrike" cap="none" spc="0" normalizeH="0" baseline="0" dirty="0" smtClean="0">
                <a:ln>
                  <a:noFill/>
                </a:ln>
                <a:solidFill>
                  <a:srgbClr val="FF0000"/>
                </a:solidFill>
                <a:effectLst/>
                <a:uFillTx/>
                <a:latin typeface="+mn-lt"/>
                <a:ea typeface="+mn-ea"/>
                <a:cs typeface="+mn-cs"/>
                <a:sym typeface="Trebuchet MS"/>
              </a:rPr>
              <a:t>In Singapore alone, we have 32 different</a:t>
            </a:r>
            <a:r>
              <a:rPr kumimoji="0" lang="en-US" sz="2400" b="0" i="1" u="none" strike="noStrike" cap="none" spc="0" normalizeH="0" dirty="0" smtClean="0">
                <a:ln>
                  <a:noFill/>
                </a:ln>
                <a:solidFill>
                  <a:srgbClr val="FF0000"/>
                </a:solidFill>
                <a:effectLst/>
                <a:uFillTx/>
                <a:latin typeface="+mn-lt"/>
                <a:ea typeface="+mn-ea"/>
                <a:cs typeface="+mn-cs"/>
                <a:sym typeface="Trebuchet MS"/>
              </a:rPr>
              <a:t> types of medical devices affected…..</a:t>
            </a:r>
            <a:endParaRPr kumimoji="0" lang="en-US" sz="2400" b="0" i="1" u="none" strike="noStrike" cap="none" spc="0" normalizeH="0" baseline="0" dirty="0">
              <a:ln>
                <a:noFill/>
              </a:ln>
              <a:solidFill>
                <a:srgbClr val="FF0000"/>
              </a:solidFill>
              <a:effectLst/>
              <a:uFillTx/>
              <a:latin typeface="+mn-lt"/>
              <a:ea typeface="+mn-ea"/>
              <a:cs typeface="+mn-cs"/>
              <a:sym typeface="Trebuchet MS"/>
            </a:endParaRPr>
          </a:p>
        </p:txBody>
      </p:sp>
    </p:spTree>
    <p:extLst>
      <p:ext uri="{BB962C8B-B14F-4D97-AF65-F5344CB8AC3E}">
        <p14:creationId xmlns:p14="http://schemas.microsoft.com/office/powerpoint/2010/main" val="2102801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a:t>
            </a:r>
            <a:endParaRPr lang="en-US" dirty="0"/>
          </a:p>
        </p:txBody>
      </p:sp>
      <p:pic>
        <p:nvPicPr>
          <p:cNvPr id="4" name="Content Placeholder 3"/>
          <p:cNvPicPr>
            <a:picLocks noGrp="1" noChangeAspect="1"/>
          </p:cNvPicPr>
          <p:nvPr>
            <p:ph idx="1"/>
          </p:nvPr>
        </p:nvPicPr>
        <p:blipFill>
          <a:blip r:embed="rId2"/>
          <a:srcRect t="22502" b="22502"/>
          <a:stretch>
            <a:fillRect/>
          </a:stretch>
        </p:blipFill>
        <p:spPr>
          <a:xfrm>
            <a:off x="279400" y="1231901"/>
            <a:ext cx="10972800" cy="4525963"/>
          </a:xfrm>
        </p:spPr>
      </p:pic>
    </p:spTree>
    <p:extLst>
      <p:ext uri="{BB962C8B-B14F-4D97-AF65-F5344CB8AC3E}">
        <p14:creationId xmlns:p14="http://schemas.microsoft.com/office/powerpoint/2010/main" val="36625153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1744990"/>
            <a:ext cx="8851900" cy="1446550"/>
          </a:xfrm>
          <a:prstGeom prst="rect">
            <a:avLst/>
          </a:prstGeom>
        </p:spPr>
        <p:txBody>
          <a:bodyPr wrap="square">
            <a:spAutoFit/>
          </a:bodyPr>
          <a:lstStyle/>
          <a:p>
            <a:pPr algn="ctr"/>
            <a:r>
              <a:rPr lang="en-US" sz="4400" dirty="0"/>
              <a:t>ASTRAEA: </a:t>
            </a:r>
          </a:p>
          <a:p>
            <a:pPr algn="ctr"/>
            <a:r>
              <a:rPr lang="en-US" sz="4400" dirty="0"/>
              <a:t>Grammar-based Fairness Testing</a:t>
            </a:r>
          </a:p>
        </p:txBody>
      </p:sp>
      <p:pic>
        <p:nvPicPr>
          <p:cNvPr id="3" name="Picture 2"/>
          <p:cNvPicPr>
            <a:picLocks noChangeAspect="1"/>
          </p:cNvPicPr>
          <p:nvPr/>
        </p:nvPicPr>
        <p:blipFill>
          <a:blip r:embed="rId2"/>
          <a:stretch>
            <a:fillRect/>
          </a:stretch>
        </p:blipFill>
        <p:spPr>
          <a:xfrm>
            <a:off x="3632200" y="3437974"/>
            <a:ext cx="5321300" cy="2696125"/>
          </a:xfrm>
          <a:prstGeom prst="rect">
            <a:avLst/>
          </a:prstGeom>
        </p:spPr>
      </p:pic>
    </p:spTree>
    <p:extLst>
      <p:ext uri="{BB962C8B-B14F-4D97-AF65-F5344CB8AC3E}">
        <p14:creationId xmlns:p14="http://schemas.microsoft.com/office/powerpoint/2010/main" val="5221152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09-17 at 2.14.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7700"/>
            <a:ext cx="12192000" cy="3001818"/>
          </a:xfrm>
          <a:prstGeom prst="rect">
            <a:avLst/>
          </a:prstGeom>
        </p:spPr>
      </p:pic>
    </p:spTree>
    <p:extLst>
      <p:ext uri="{BB962C8B-B14F-4D97-AF65-F5344CB8AC3E}">
        <p14:creationId xmlns:p14="http://schemas.microsoft.com/office/powerpoint/2010/main" val="40458823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prstGeom prst="rect">
            <a:avLst/>
          </a:prstGeom>
        </p:spPr>
        <p:txBody>
          <a:bodyPr/>
          <a:lstStyle/>
          <a:p>
            <a:r>
              <a:t>Software Fairness</a:t>
            </a:r>
          </a:p>
        </p:txBody>
      </p:sp>
      <p:sp>
        <p:nvSpPr>
          <p:cNvPr id="162" name="Shape 162"/>
          <p:cNvSpPr>
            <a:spLocks noGrp="1"/>
          </p:cNvSpPr>
          <p:nvPr>
            <p:ph type="sldNum" sz="quarter" idx="2"/>
          </p:nvPr>
        </p:nvSpPr>
        <p:spPr>
          <a:xfrm>
            <a:off x="11768228" y="6540819"/>
            <a:ext cx="184062"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24</a:t>
            </a:fld>
            <a:endParaRPr/>
          </a:p>
        </p:txBody>
      </p:sp>
      <p:sp>
        <p:nvSpPr>
          <p:cNvPr id="163" name="Shape 163"/>
          <p:cNvSpPr/>
          <p:nvPr/>
        </p:nvSpPr>
        <p:spPr>
          <a:xfrm>
            <a:off x="4494722" y="2773096"/>
            <a:ext cx="251707"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2500" b="1" i="1"/>
            </a:lvl1pPr>
          </a:lstStyle>
          <a:p>
            <a:pPr>
              <a:defRPr b="0" i="0"/>
            </a:pPr>
            <a:r>
              <a:rPr b="1" i="1"/>
              <a:t>a</a:t>
            </a:r>
          </a:p>
        </p:txBody>
      </p:sp>
      <p:sp>
        <p:nvSpPr>
          <p:cNvPr id="164" name="Shape 164"/>
          <p:cNvSpPr/>
          <p:nvPr/>
        </p:nvSpPr>
        <p:spPr>
          <a:xfrm>
            <a:off x="4498142" y="3370527"/>
            <a:ext cx="251862"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2500" b="1" i="1"/>
            </a:lvl1pPr>
          </a:lstStyle>
          <a:p>
            <a:pPr>
              <a:defRPr b="0" i="0"/>
            </a:pPr>
            <a:r>
              <a:rPr b="1" i="1"/>
              <a:t>b</a:t>
            </a:r>
          </a:p>
        </p:txBody>
      </p:sp>
      <p:sp>
        <p:nvSpPr>
          <p:cNvPr id="165" name="Shape 165"/>
          <p:cNvSpPr/>
          <p:nvPr/>
        </p:nvSpPr>
        <p:spPr>
          <a:xfrm>
            <a:off x="6421600" y="2455862"/>
            <a:ext cx="2154437" cy="16510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1219169">
              <a:defRPr sz="9600">
                <a:solidFill>
                  <a:srgbClr val="5E5E5E"/>
                </a:solidFill>
                <a:latin typeface="Helvetica Neue"/>
                <a:ea typeface="Helvetica Neue"/>
                <a:cs typeface="Helvetica Neue"/>
                <a:sym typeface="Helvetica Neue"/>
              </a:defRPr>
            </a:lvl1pPr>
          </a:lstStyle>
          <a:p>
            <a:r>
              <a:t>🖥</a:t>
            </a:r>
          </a:p>
        </p:txBody>
      </p:sp>
      <p:sp>
        <p:nvSpPr>
          <p:cNvPr id="166" name="Shape 166"/>
          <p:cNvSpPr/>
          <p:nvPr/>
        </p:nvSpPr>
        <p:spPr>
          <a:xfrm>
            <a:off x="5002589" y="2982646"/>
            <a:ext cx="1389799"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167" name="Shape 167"/>
          <p:cNvSpPr/>
          <p:nvPr/>
        </p:nvSpPr>
        <p:spPr>
          <a:xfrm>
            <a:off x="5002589" y="3580077"/>
            <a:ext cx="1389799"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168" name="Shape 168"/>
          <p:cNvSpPr/>
          <p:nvPr/>
        </p:nvSpPr>
        <p:spPr>
          <a:xfrm>
            <a:off x="8605248" y="2982646"/>
            <a:ext cx="544014"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169" name="Shape 169"/>
          <p:cNvSpPr/>
          <p:nvPr/>
        </p:nvSpPr>
        <p:spPr>
          <a:xfrm>
            <a:off x="8605248" y="3580077"/>
            <a:ext cx="544014"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170" name="Shape 170"/>
          <p:cNvSpPr/>
          <p:nvPr/>
        </p:nvSpPr>
        <p:spPr>
          <a:xfrm>
            <a:off x="3279581" y="4403712"/>
            <a:ext cx="2685565"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Discriminatory</a:t>
            </a:r>
          </a:p>
          <a:p>
            <a:pPr algn="ctr">
              <a:defRPr sz="3000"/>
            </a:pPr>
            <a:r>
              <a:t>Inputs</a:t>
            </a:r>
          </a:p>
        </p:txBody>
      </p:sp>
      <p:sp>
        <p:nvSpPr>
          <p:cNvPr id="171" name="Shape 171"/>
          <p:cNvSpPr/>
          <p:nvPr/>
        </p:nvSpPr>
        <p:spPr>
          <a:xfrm>
            <a:off x="9089883" y="4391012"/>
            <a:ext cx="1445826"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Outputs</a:t>
            </a:r>
          </a:p>
        </p:txBody>
      </p:sp>
      <p:sp>
        <p:nvSpPr>
          <p:cNvPr id="172" name="Shape 172"/>
          <p:cNvSpPr/>
          <p:nvPr/>
        </p:nvSpPr>
        <p:spPr>
          <a:xfrm>
            <a:off x="6745303" y="4391012"/>
            <a:ext cx="1507032"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Program</a:t>
            </a:r>
          </a:p>
        </p:txBody>
      </p:sp>
      <p:sp>
        <p:nvSpPr>
          <p:cNvPr id="173" name="Shape 173"/>
          <p:cNvSpPr/>
          <p:nvPr/>
        </p:nvSpPr>
        <p:spPr>
          <a:xfrm>
            <a:off x="967124" y="2623199"/>
            <a:ext cx="1859422" cy="1653816"/>
          </a:xfrm>
          <a:prstGeom prst="rect">
            <a:avLst/>
          </a:prstGeom>
          <a:blipFill>
            <a:blip r:embed="rId2"/>
          </a:blipFill>
          <a:ln w="12700">
            <a:miter lim="400000"/>
          </a:ln>
          <a:effectLst>
            <a:outerShdw blurRad="266700" dir="5400000" rotWithShape="0">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FFFFFF"/>
                </a:solidFill>
              </a:defRPr>
            </a:lvl1pPr>
          </a:lstStyle>
          <a:p>
            <a:r>
              <a:t>Software Fairness</a:t>
            </a:r>
          </a:p>
        </p:txBody>
      </p:sp>
      <p:sp>
        <p:nvSpPr>
          <p:cNvPr id="174" name="Shape 174"/>
          <p:cNvSpPr/>
          <p:nvPr/>
        </p:nvSpPr>
        <p:spPr>
          <a:xfrm>
            <a:off x="9343704" y="2773096"/>
            <a:ext cx="934610"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2500" b="1" i="1"/>
            </a:lvl1pPr>
          </a:lstStyle>
          <a:p>
            <a:pPr>
              <a:defRPr b="0" i="0"/>
            </a:pPr>
            <a:r>
              <a:rPr b="1" i="1"/>
              <a:t>a_out</a:t>
            </a:r>
          </a:p>
        </p:txBody>
      </p:sp>
      <p:sp>
        <p:nvSpPr>
          <p:cNvPr id="175" name="Shape 175"/>
          <p:cNvSpPr/>
          <p:nvPr/>
        </p:nvSpPr>
        <p:spPr>
          <a:xfrm>
            <a:off x="9347124" y="3370527"/>
            <a:ext cx="934765"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2500" b="1" i="1"/>
            </a:lvl1pPr>
          </a:lstStyle>
          <a:p>
            <a:pPr>
              <a:defRPr b="0" i="0"/>
            </a:pPr>
            <a:r>
              <a:rPr b="1" i="1"/>
              <a:t>b_out</a:t>
            </a:r>
          </a:p>
        </p:txBody>
      </p:sp>
      <p:sp>
        <p:nvSpPr>
          <p:cNvPr id="176" name="Shape 176"/>
          <p:cNvSpPr/>
          <p:nvPr/>
        </p:nvSpPr>
        <p:spPr>
          <a:xfrm>
            <a:off x="8400715" y="1635772"/>
            <a:ext cx="2824161"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000">
                <a:solidFill>
                  <a:srgbClr val="FF2600"/>
                </a:solidFill>
              </a:defRPr>
            </a:pPr>
            <a:r>
              <a:rPr b="1" i="1"/>
              <a:t>a_out </a:t>
            </a:r>
            <a:r>
              <a:t>== </a:t>
            </a:r>
            <a:r>
              <a:rPr b="1" i="1"/>
              <a:t>b_out</a:t>
            </a:r>
          </a:p>
        </p:txBody>
      </p:sp>
      <p:sp>
        <p:nvSpPr>
          <p:cNvPr id="177" name="Shape 177"/>
          <p:cNvSpPr/>
          <p:nvPr/>
        </p:nvSpPr>
        <p:spPr>
          <a:xfrm>
            <a:off x="4116161" y="1635772"/>
            <a:ext cx="1008830"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000">
                <a:solidFill>
                  <a:srgbClr val="FF2600"/>
                </a:solidFill>
              </a:defRPr>
            </a:pPr>
            <a:r>
              <a:rPr b="1" i="1"/>
              <a:t>a ~</a:t>
            </a:r>
            <a:r>
              <a:t> </a:t>
            </a:r>
            <a:r>
              <a:rPr b="1" i="1"/>
              <a:t>b</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6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7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17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164"/>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163"/>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7" nodeType="afterEffect">
                                  <p:stCondLst>
                                    <p:cond delay="0"/>
                                  </p:stCondLst>
                                  <p:iterate>
                                    <p:tmAbs val="0"/>
                                  </p:iterate>
                                  <p:childTnLst>
                                    <p:set>
                                      <p:cBhvr>
                                        <p:cTn id="25" fill="hold"/>
                                        <p:tgtEl>
                                          <p:spTgt spid="17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8" nodeType="clickEffect">
                                  <p:stCondLst>
                                    <p:cond delay="0"/>
                                  </p:stCondLst>
                                  <p:iterate>
                                    <p:tmAbs val="0"/>
                                  </p:iterate>
                                  <p:childTnLst>
                                    <p:set>
                                      <p:cBhvr>
                                        <p:cTn id="29" fill="hold"/>
                                        <p:tgtEl>
                                          <p:spTgt spid="167"/>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9" nodeType="afterEffect">
                                  <p:stCondLst>
                                    <p:cond delay="0"/>
                                  </p:stCondLst>
                                  <p:iterate>
                                    <p:tmAbs val="0"/>
                                  </p:iterate>
                                  <p:childTnLst>
                                    <p:set>
                                      <p:cBhvr>
                                        <p:cTn id="32" fill="hold"/>
                                        <p:tgtEl>
                                          <p:spTgt spid="166"/>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0" nodeType="afterEffect">
                                  <p:stCondLst>
                                    <p:cond delay="0"/>
                                  </p:stCondLst>
                                  <p:iterate>
                                    <p:tmAbs val="0"/>
                                  </p:iterate>
                                  <p:childTnLst>
                                    <p:set>
                                      <p:cBhvr>
                                        <p:cTn id="35" fill="hold"/>
                                        <p:tgtEl>
                                          <p:spTgt spid="165"/>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1" nodeType="afterEffect">
                                  <p:stCondLst>
                                    <p:cond delay="0"/>
                                  </p:stCondLst>
                                  <p:iterate>
                                    <p:tmAbs val="0"/>
                                  </p:iterate>
                                  <p:childTnLst>
                                    <p:set>
                                      <p:cBhvr>
                                        <p:cTn id="38" fill="hold"/>
                                        <p:tgtEl>
                                          <p:spTgt spid="1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2" nodeType="clickEffect">
                                  <p:stCondLst>
                                    <p:cond delay="0"/>
                                  </p:stCondLst>
                                  <p:iterate>
                                    <p:tmAbs val="0"/>
                                  </p:iterate>
                                  <p:childTnLst>
                                    <p:set>
                                      <p:cBhvr>
                                        <p:cTn id="42" fill="hold"/>
                                        <p:tgtEl>
                                          <p:spTgt spid="168"/>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13" nodeType="afterEffect">
                                  <p:stCondLst>
                                    <p:cond delay="0"/>
                                  </p:stCondLst>
                                  <p:iterate>
                                    <p:tmAbs val="0"/>
                                  </p:iterate>
                                  <p:childTnLst>
                                    <p:set>
                                      <p:cBhvr>
                                        <p:cTn id="45" fill="hold"/>
                                        <p:tgtEl>
                                          <p:spTgt spid="175"/>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14" nodeType="afterEffect">
                                  <p:stCondLst>
                                    <p:cond delay="0"/>
                                  </p:stCondLst>
                                  <p:iterate>
                                    <p:tmAbs val="0"/>
                                  </p:iterate>
                                  <p:childTnLst>
                                    <p:set>
                                      <p:cBhvr>
                                        <p:cTn id="48" fill="hold"/>
                                        <p:tgtEl>
                                          <p:spTgt spid="169"/>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15" nodeType="afterEffect">
                                  <p:stCondLst>
                                    <p:cond delay="0"/>
                                  </p:stCondLst>
                                  <p:iterate>
                                    <p:tmAbs val="0"/>
                                  </p:iterate>
                                  <p:childTnLst>
                                    <p:set>
                                      <p:cBhvr>
                                        <p:cTn id="51" fill="hold"/>
                                        <p:tgtEl>
                                          <p:spTgt spid="171"/>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16" nodeType="afterEffect">
                                  <p:stCondLst>
                                    <p:cond delay="0"/>
                                  </p:stCondLst>
                                  <p:iterate>
                                    <p:tmAbs val="0"/>
                                  </p:iterate>
                                  <p:childTnLst>
                                    <p:set>
                                      <p:cBhvr>
                                        <p:cTn id="54" fill="hold"/>
                                        <p:tgtEl>
                                          <p:spTgt spid="174"/>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17" nodeType="afterEffect">
                                  <p:stCondLst>
                                    <p:cond delay="0"/>
                                  </p:stCondLst>
                                  <p:iterate>
                                    <p:tmAbs val="0"/>
                                  </p:iterate>
                                  <p:childTnLst>
                                    <p:set>
                                      <p:cBhvr>
                                        <p:cTn id="57" fill="hold"/>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animBg="1" advAuto="0"/>
      <p:bldP spid="162" grpId="3" animBg="1" advAuto="0"/>
      <p:bldP spid="163" grpId="6" animBg="1" advAuto="0"/>
      <p:bldP spid="164" grpId="5" animBg="1" advAuto="0"/>
      <p:bldP spid="165" grpId="10" animBg="1" advAuto="0"/>
      <p:bldP spid="166" grpId="9" animBg="1" advAuto="0"/>
      <p:bldP spid="167" grpId="8" animBg="1" advAuto="0"/>
      <p:bldP spid="168" grpId="12" animBg="1" advAuto="0"/>
      <p:bldP spid="169" grpId="14" animBg="1" advAuto="0"/>
      <p:bldP spid="170" grpId="7" animBg="1" advAuto="0"/>
      <p:bldP spid="171" grpId="15" animBg="1" advAuto="0"/>
      <p:bldP spid="172" grpId="11" animBg="1" advAuto="0"/>
      <p:bldP spid="173" grpId="2" animBg="1" advAuto="0"/>
      <p:bldP spid="174" grpId="16" animBg="1" advAuto="0"/>
      <p:bldP spid="175" grpId="13" animBg="1" advAuto="0"/>
      <p:bldP spid="176" grpId="17" animBg="1" advAuto="0"/>
      <p:bldP spid="177" grpId="4"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prstGeom prst="rect">
            <a:avLst/>
          </a:prstGeom>
        </p:spPr>
        <p:txBody>
          <a:bodyPr/>
          <a:lstStyle/>
          <a:p>
            <a:r>
              <a:t>Individual Fairness</a:t>
            </a:r>
          </a:p>
        </p:txBody>
      </p:sp>
      <p:sp>
        <p:nvSpPr>
          <p:cNvPr id="180" name="Shape 180"/>
          <p:cNvSpPr>
            <a:spLocks noGrp="1"/>
          </p:cNvSpPr>
          <p:nvPr>
            <p:ph type="sldNum" sz="quarter" idx="2"/>
          </p:nvPr>
        </p:nvSpPr>
        <p:spPr>
          <a:xfrm>
            <a:off x="11768228" y="6540819"/>
            <a:ext cx="184062"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25</a:t>
            </a:fld>
            <a:endParaRPr/>
          </a:p>
        </p:txBody>
      </p:sp>
      <p:sp>
        <p:nvSpPr>
          <p:cNvPr id="181" name="Shape 181"/>
          <p:cNvSpPr/>
          <p:nvPr/>
        </p:nvSpPr>
        <p:spPr>
          <a:xfrm>
            <a:off x="1497833" y="2510689"/>
            <a:ext cx="4162321"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2500"/>
            </a:pPr>
            <a:r>
              <a:rPr b="1" i="1"/>
              <a:t>a</a:t>
            </a:r>
            <a:r>
              <a:t> = {The </a:t>
            </a:r>
            <a:r>
              <a:rPr>
                <a:solidFill>
                  <a:srgbClr val="00A2FF"/>
                </a:solidFill>
              </a:rPr>
              <a:t>CEO</a:t>
            </a:r>
            <a:r>
              <a:t> feels enraged} </a:t>
            </a:r>
          </a:p>
        </p:txBody>
      </p:sp>
      <p:sp>
        <p:nvSpPr>
          <p:cNvPr id="182" name="Shape 182"/>
          <p:cNvSpPr/>
          <p:nvPr/>
        </p:nvSpPr>
        <p:spPr>
          <a:xfrm>
            <a:off x="1257780" y="3108120"/>
            <a:ext cx="4649422"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2500"/>
            </a:pPr>
            <a:r>
              <a:rPr b="1" i="1"/>
              <a:t>b</a:t>
            </a:r>
            <a:r>
              <a:t> = {The </a:t>
            </a:r>
            <a:r>
              <a:rPr>
                <a:solidFill>
                  <a:srgbClr val="FF2600"/>
                </a:solidFill>
              </a:rPr>
              <a:t>cleaner</a:t>
            </a:r>
            <a:r>
              <a:t> feels enraged} </a:t>
            </a:r>
          </a:p>
        </p:txBody>
      </p:sp>
      <p:sp>
        <p:nvSpPr>
          <p:cNvPr id="183" name="Shape 183"/>
          <p:cNvSpPr/>
          <p:nvPr/>
        </p:nvSpPr>
        <p:spPr>
          <a:xfrm>
            <a:off x="6820111" y="2193455"/>
            <a:ext cx="2154437" cy="16510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1219169">
              <a:defRPr sz="9600">
                <a:solidFill>
                  <a:srgbClr val="5E5E5E"/>
                </a:solidFill>
                <a:latin typeface="Helvetica Neue"/>
                <a:ea typeface="Helvetica Neue"/>
                <a:cs typeface="Helvetica Neue"/>
                <a:sym typeface="Helvetica Neue"/>
              </a:defRPr>
            </a:lvl1pPr>
          </a:lstStyle>
          <a:p>
            <a:r>
              <a:t>🖥</a:t>
            </a:r>
          </a:p>
        </p:txBody>
      </p:sp>
      <p:sp>
        <p:nvSpPr>
          <p:cNvPr id="184" name="Shape 184"/>
          <p:cNvSpPr/>
          <p:nvPr/>
        </p:nvSpPr>
        <p:spPr>
          <a:xfrm>
            <a:off x="6246886" y="2720239"/>
            <a:ext cx="544013"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185" name="Shape 185"/>
          <p:cNvSpPr/>
          <p:nvPr/>
        </p:nvSpPr>
        <p:spPr>
          <a:xfrm>
            <a:off x="6246886" y="3317670"/>
            <a:ext cx="544013"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186" name="Shape 186"/>
          <p:cNvSpPr/>
          <p:nvPr/>
        </p:nvSpPr>
        <p:spPr>
          <a:xfrm>
            <a:off x="9003759" y="2720239"/>
            <a:ext cx="544014"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187" name="Shape 187"/>
          <p:cNvSpPr/>
          <p:nvPr/>
        </p:nvSpPr>
        <p:spPr>
          <a:xfrm>
            <a:off x="9003759" y="3317670"/>
            <a:ext cx="544014"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188" name="Shape 188"/>
          <p:cNvSpPr/>
          <p:nvPr/>
        </p:nvSpPr>
        <p:spPr>
          <a:xfrm>
            <a:off x="7532353" y="2696692"/>
            <a:ext cx="729953" cy="431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1200">
                <a:solidFill>
                  <a:srgbClr val="FFFFFF"/>
                </a:solidFill>
                <a:latin typeface="Futura"/>
                <a:ea typeface="Futura"/>
                <a:cs typeface="Futura"/>
                <a:sym typeface="Futura"/>
              </a:defRPr>
            </a:pPr>
            <a:r>
              <a:t>Sentiment</a:t>
            </a:r>
            <a:br/>
            <a:r>
              <a:t>Analysis</a:t>
            </a:r>
          </a:p>
        </p:txBody>
      </p:sp>
      <p:sp>
        <p:nvSpPr>
          <p:cNvPr id="191" name="Shape 191"/>
          <p:cNvSpPr/>
          <p:nvPr/>
        </p:nvSpPr>
        <p:spPr>
          <a:xfrm>
            <a:off x="1716243" y="4128604"/>
            <a:ext cx="3725501"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Discriminatory Inputs</a:t>
            </a:r>
          </a:p>
        </p:txBody>
      </p:sp>
      <p:sp>
        <p:nvSpPr>
          <p:cNvPr id="192" name="Shape 192"/>
          <p:cNvSpPr/>
          <p:nvPr/>
        </p:nvSpPr>
        <p:spPr>
          <a:xfrm>
            <a:off x="9488394" y="4128604"/>
            <a:ext cx="1445827"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Outputs</a:t>
            </a:r>
          </a:p>
        </p:txBody>
      </p:sp>
      <p:sp>
        <p:nvSpPr>
          <p:cNvPr id="193" name="Shape 193"/>
          <p:cNvSpPr/>
          <p:nvPr/>
        </p:nvSpPr>
        <p:spPr>
          <a:xfrm>
            <a:off x="7143813" y="4128604"/>
            <a:ext cx="1507032"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Program</a:t>
            </a:r>
          </a:p>
        </p:txBody>
      </p:sp>
      <p:sp>
        <p:nvSpPr>
          <p:cNvPr id="194" name="Shape 194"/>
          <p:cNvSpPr/>
          <p:nvPr/>
        </p:nvSpPr>
        <p:spPr>
          <a:xfrm>
            <a:off x="8829178" y="1635772"/>
            <a:ext cx="2764258"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000">
                <a:solidFill>
                  <a:srgbClr val="FF2600"/>
                </a:solidFill>
              </a:defRPr>
            </a:pPr>
            <a:r>
              <a:rPr b="1" i="1"/>
              <a:t>a_out !</a:t>
            </a:r>
            <a:r>
              <a:t>= </a:t>
            </a:r>
            <a:r>
              <a:rPr b="1" i="1"/>
              <a:t>b_out</a:t>
            </a:r>
          </a:p>
        </p:txBody>
      </p:sp>
      <p:sp>
        <p:nvSpPr>
          <p:cNvPr id="195" name="Shape 195"/>
          <p:cNvSpPr/>
          <p:nvPr/>
        </p:nvSpPr>
        <p:spPr>
          <a:xfrm>
            <a:off x="3074578" y="1635772"/>
            <a:ext cx="1008830"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000">
                <a:solidFill>
                  <a:srgbClr val="FF2600"/>
                </a:solidFill>
              </a:defRPr>
            </a:pPr>
            <a:r>
              <a:rPr b="1" i="1"/>
              <a:t>a ~</a:t>
            </a:r>
            <a:r>
              <a:t> </a:t>
            </a:r>
            <a:r>
              <a:rPr b="1" i="1"/>
              <a:t>b</a:t>
            </a:r>
          </a:p>
        </p:txBody>
      </p:sp>
      <p:sp>
        <p:nvSpPr>
          <p:cNvPr id="196" name="Shape 196"/>
          <p:cNvSpPr/>
          <p:nvPr/>
        </p:nvSpPr>
        <p:spPr>
          <a:xfrm>
            <a:off x="8226788" y="6249941"/>
            <a:ext cx="3725502" cy="2540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1219169">
              <a:defRPr u="sng">
                <a:solidFill>
                  <a:srgbClr val="E36C09"/>
                </a:solidFill>
                <a:uFill>
                  <a:solidFill>
                    <a:srgbClr val="E36C09"/>
                  </a:solidFill>
                </a:uFill>
                <a:hlinkClick r:id="rId2"/>
              </a:defRPr>
            </a:lvl1pPr>
          </a:lstStyle>
          <a:p>
            <a:pPr>
              <a:defRPr u="none">
                <a:solidFill>
                  <a:srgbClr val="000000"/>
                </a:solidFill>
                <a:uFillTx/>
              </a:defRPr>
            </a:pPr>
            <a:r>
              <a:rPr u="sng" dirty="0">
                <a:solidFill>
                  <a:srgbClr val="E36C09"/>
                </a:solidFill>
                <a:uFill>
                  <a:solidFill>
                    <a:srgbClr val="E36C09"/>
                  </a:solidFill>
                </a:uFill>
                <a:hlinkClick r:id="rId2"/>
              </a:rPr>
              <a:t>https://cloud.google.com/natural-language/</a:t>
            </a:r>
          </a:p>
        </p:txBody>
      </p:sp>
      <p:pic>
        <p:nvPicPr>
          <p:cNvPr id="2" name="Picture 1"/>
          <p:cNvPicPr>
            <a:picLocks noChangeAspect="1"/>
          </p:cNvPicPr>
          <p:nvPr/>
        </p:nvPicPr>
        <p:blipFill>
          <a:blip r:embed="rId3"/>
          <a:stretch>
            <a:fillRect/>
          </a:stretch>
        </p:blipFill>
        <p:spPr>
          <a:xfrm>
            <a:off x="9722005" y="2997051"/>
            <a:ext cx="641239" cy="641239"/>
          </a:xfrm>
          <a:prstGeom prst="rect">
            <a:avLst/>
          </a:prstGeom>
        </p:spPr>
      </p:pic>
      <p:pic>
        <p:nvPicPr>
          <p:cNvPr id="3" name="Picture 2"/>
          <p:cNvPicPr>
            <a:picLocks noChangeAspect="1"/>
          </p:cNvPicPr>
          <p:nvPr/>
        </p:nvPicPr>
        <p:blipFill>
          <a:blip r:embed="rId4"/>
          <a:stretch>
            <a:fillRect/>
          </a:stretch>
        </p:blipFill>
        <p:spPr>
          <a:xfrm>
            <a:off x="9708913" y="2342718"/>
            <a:ext cx="641239" cy="641239"/>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7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8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19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18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181"/>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1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7" nodeType="clickEffect">
                                  <p:stCondLst>
                                    <p:cond delay="0"/>
                                  </p:stCondLst>
                                  <p:iterate>
                                    <p:tmAbs val="0"/>
                                  </p:iterate>
                                  <p:childTnLst>
                                    <p:set>
                                      <p:cBhvr>
                                        <p:cTn id="26" fill="hold"/>
                                        <p:tgtEl>
                                          <p:spTgt spid="18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8" nodeType="afterEffect">
                                  <p:stCondLst>
                                    <p:cond delay="0"/>
                                  </p:stCondLst>
                                  <p:iterate>
                                    <p:tmAbs val="0"/>
                                  </p:iterate>
                                  <p:childTnLst>
                                    <p:set>
                                      <p:cBhvr>
                                        <p:cTn id="29" fill="hold"/>
                                        <p:tgtEl>
                                          <p:spTgt spid="185"/>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9" nodeType="afterEffect">
                                  <p:stCondLst>
                                    <p:cond delay="0"/>
                                  </p:stCondLst>
                                  <p:iterate>
                                    <p:tmAbs val="0"/>
                                  </p:iterate>
                                  <p:childTnLst>
                                    <p:set>
                                      <p:cBhvr>
                                        <p:cTn id="32" fill="hold"/>
                                        <p:tgtEl>
                                          <p:spTgt spid="183"/>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0" nodeType="afterEffect">
                                  <p:stCondLst>
                                    <p:cond delay="0"/>
                                  </p:stCondLst>
                                  <p:iterate>
                                    <p:tmAbs val="0"/>
                                  </p:iterate>
                                  <p:childTnLst>
                                    <p:set>
                                      <p:cBhvr>
                                        <p:cTn id="35" fill="hold"/>
                                        <p:tgtEl>
                                          <p:spTgt spid="188"/>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1" nodeType="afterEffect">
                                  <p:stCondLst>
                                    <p:cond delay="0"/>
                                  </p:stCondLst>
                                  <p:iterate>
                                    <p:tmAbs val="0"/>
                                  </p:iterate>
                                  <p:childTnLst>
                                    <p:set>
                                      <p:cBhvr>
                                        <p:cTn id="38" fill="hold"/>
                                        <p:tgtEl>
                                          <p:spTgt spid="1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2" nodeType="clickEffect">
                                  <p:stCondLst>
                                    <p:cond delay="0"/>
                                  </p:stCondLst>
                                  <p:iterate>
                                    <p:tmAbs val="0"/>
                                  </p:iterate>
                                  <p:childTnLst>
                                    <p:set>
                                      <p:cBhvr>
                                        <p:cTn id="42" fill="hold"/>
                                        <p:tgtEl>
                                          <p:spTgt spid="186"/>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14" nodeType="afterEffect">
                                  <p:stCondLst>
                                    <p:cond delay="0"/>
                                  </p:stCondLst>
                                  <p:iterate>
                                    <p:tmAbs val="0"/>
                                  </p:iterate>
                                  <p:childTnLst>
                                    <p:set>
                                      <p:cBhvr>
                                        <p:cTn id="45" fill="hold"/>
                                        <p:tgtEl>
                                          <p:spTgt spid="187"/>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16" nodeType="afterEffect">
                                  <p:stCondLst>
                                    <p:cond delay="0"/>
                                  </p:stCondLst>
                                  <p:iterate>
                                    <p:tmAbs val="0"/>
                                  </p:iterate>
                                  <p:childTnLst>
                                    <p:set>
                                      <p:cBhvr>
                                        <p:cTn id="48" fill="hold"/>
                                        <p:tgtEl>
                                          <p:spTgt spid="192"/>
                                        </p:tgtEl>
                                        <p:attrNameLst>
                                          <p:attrName>style.visibility</p:attrName>
                                        </p:attrNameLst>
                                      </p:cBhvr>
                                      <p:to>
                                        <p:strVal val="visible"/>
                                      </p:to>
                                    </p:set>
                                  </p:childTnLst>
                                </p:cTn>
                              </p:par>
                              <p:par>
                                <p:cTn id="49" presetID="3" presetClass="entr" presetSubtype="1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linds(horizontal)">
                                      <p:cBhvr>
                                        <p:cTn id="51" dur="500"/>
                                        <p:tgtEl>
                                          <p:spTgt spid="3"/>
                                        </p:tgtEl>
                                      </p:cBhvr>
                                    </p:animEffect>
                                  </p:childTnLst>
                                </p:cTn>
                              </p:par>
                              <p:par>
                                <p:cTn id="52" presetID="3" presetClass="entr" presetSubtype="1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linds(horizontal)">
                                      <p:cBhvr>
                                        <p:cTn id="54" dur="500"/>
                                        <p:tgtEl>
                                          <p:spTgt spid="2"/>
                                        </p:tgtEl>
                                      </p:cBhvr>
                                    </p:animEffect>
                                  </p:childTnLst>
                                </p:cTn>
                              </p:par>
                              <p:par>
                                <p:cTn id="55" presetID="1" presetClass="entr" presetSubtype="0" fill="hold" grpId="17" nodeType="withEffect">
                                  <p:stCondLst>
                                    <p:cond delay="0"/>
                                  </p:stCondLst>
                                  <p:iterate>
                                    <p:tmAbs val="0"/>
                                  </p:iterate>
                                  <p:childTnLst>
                                    <p:set>
                                      <p:cBhvr>
                                        <p:cTn id="56" fill="hold"/>
                                        <p:tgtEl>
                                          <p:spTgt spid="19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8" nodeType="clickEffect">
                                  <p:stCondLst>
                                    <p:cond delay="0"/>
                                  </p:stCondLst>
                                  <p:iterate>
                                    <p:tmAbs val="0"/>
                                  </p:iterate>
                                  <p:childTnLst>
                                    <p:set>
                                      <p:cBhvr>
                                        <p:cTn id="60" fill="hold"/>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1" animBg="1" advAuto="0"/>
      <p:bldP spid="180" grpId="2" animBg="1" advAuto="0"/>
      <p:bldP spid="181" grpId="5" animBg="1" advAuto="0"/>
      <p:bldP spid="182" grpId="4" animBg="1" advAuto="0"/>
      <p:bldP spid="183" grpId="9" animBg="1" advAuto="0"/>
      <p:bldP spid="184" grpId="7" animBg="1" advAuto="0"/>
      <p:bldP spid="185" grpId="8" animBg="1" advAuto="0"/>
      <p:bldP spid="186" grpId="12" animBg="1" advAuto="0"/>
      <p:bldP spid="187" grpId="14" animBg="1" advAuto="0"/>
      <p:bldP spid="188" grpId="10" animBg="1" advAuto="0"/>
      <p:bldP spid="191" grpId="6" animBg="1" advAuto="0"/>
      <p:bldP spid="192" grpId="16" animBg="1" advAuto="0"/>
      <p:bldP spid="193" grpId="11" animBg="1" advAuto="0"/>
      <p:bldP spid="194" grpId="17" animBg="1" advAuto="0"/>
      <p:bldP spid="195" grpId="3" animBg="1" advAuto="0"/>
      <p:bldP spid="196" grpId="18" animBg="1" advAuto="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 name="Shape 198"/>
          <p:cNvSpPr>
            <a:spLocks noGrp="1"/>
          </p:cNvSpPr>
          <p:nvPr>
            <p:ph type="title"/>
          </p:nvPr>
        </p:nvSpPr>
        <p:spPr>
          <a:prstGeom prst="rect">
            <a:avLst/>
          </a:prstGeom>
        </p:spPr>
        <p:txBody>
          <a:bodyPr/>
          <a:lstStyle/>
          <a:p>
            <a:r>
              <a:t>Group Fairness</a:t>
            </a:r>
          </a:p>
        </p:txBody>
      </p:sp>
      <p:sp>
        <p:nvSpPr>
          <p:cNvPr id="199" name="Shape 199"/>
          <p:cNvSpPr>
            <a:spLocks noGrp="1"/>
          </p:cNvSpPr>
          <p:nvPr>
            <p:ph type="sldNum" sz="quarter" idx="2"/>
          </p:nvPr>
        </p:nvSpPr>
        <p:spPr>
          <a:xfrm>
            <a:off x="11768228" y="6540819"/>
            <a:ext cx="184062"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26</a:t>
            </a:fld>
            <a:endParaRPr/>
          </a:p>
        </p:txBody>
      </p:sp>
      <p:sp>
        <p:nvSpPr>
          <p:cNvPr id="200" name="Shape 200"/>
          <p:cNvSpPr/>
          <p:nvPr/>
        </p:nvSpPr>
        <p:spPr>
          <a:xfrm>
            <a:off x="1183201" y="2510689"/>
            <a:ext cx="4791585"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2500"/>
            </a:pPr>
            <a:r>
              <a:rPr b="1" i="1"/>
              <a:t>a</a:t>
            </a:r>
            <a:r>
              <a:t> = {The </a:t>
            </a:r>
            <a:r>
              <a:rPr>
                <a:solidFill>
                  <a:srgbClr val="00A2FF"/>
                </a:solidFill>
              </a:rPr>
              <a:t>[group1]</a:t>
            </a:r>
            <a:r>
              <a:t> feels enraged} </a:t>
            </a:r>
          </a:p>
        </p:txBody>
      </p:sp>
      <p:sp>
        <p:nvSpPr>
          <p:cNvPr id="201" name="Shape 201"/>
          <p:cNvSpPr/>
          <p:nvPr/>
        </p:nvSpPr>
        <p:spPr>
          <a:xfrm>
            <a:off x="1186621" y="3108120"/>
            <a:ext cx="4791740"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2500"/>
            </a:pPr>
            <a:r>
              <a:rPr b="1" i="1"/>
              <a:t>b</a:t>
            </a:r>
            <a:r>
              <a:t> = {The </a:t>
            </a:r>
            <a:r>
              <a:rPr>
                <a:solidFill>
                  <a:srgbClr val="FF2600"/>
                </a:solidFill>
              </a:rPr>
              <a:t>[group2]</a:t>
            </a:r>
            <a:r>
              <a:t> feels enraged} </a:t>
            </a:r>
          </a:p>
        </p:txBody>
      </p:sp>
      <p:sp>
        <p:nvSpPr>
          <p:cNvPr id="202" name="Shape 202"/>
          <p:cNvSpPr/>
          <p:nvPr/>
        </p:nvSpPr>
        <p:spPr>
          <a:xfrm>
            <a:off x="6820111" y="2193455"/>
            <a:ext cx="2154437" cy="16510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1219169">
              <a:defRPr sz="9600">
                <a:solidFill>
                  <a:srgbClr val="5E5E5E"/>
                </a:solidFill>
                <a:latin typeface="Helvetica Neue"/>
                <a:ea typeface="Helvetica Neue"/>
                <a:cs typeface="Helvetica Neue"/>
                <a:sym typeface="Helvetica Neue"/>
              </a:defRPr>
            </a:lvl1pPr>
          </a:lstStyle>
          <a:p>
            <a:r>
              <a:t>🖥</a:t>
            </a:r>
          </a:p>
        </p:txBody>
      </p:sp>
      <p:sp>
        <p:nvSpPr>
          <p:cNvPr id="203" name="Shape 203"/>
          <p:cNvSpPr/>
          <p:nvPr/>
        </p:nvSpPr>
        <p:spPr>
          <a:xfrm>
            <a:off x="6246886" y="2720239"/>
            <a:ext cx="544013"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204" name="Shape 204"/>
          <p:cNvSpPr/>
          <p:nvPr/>
        </p:nvSpPr>
        <p:spPr>
          <a:xfrm>
            <a:off x="6246886" y="3317670"/>
            <a:ext cx="544013"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205" name="Shape 205"/>
          <p:cNvSpPr/>
          <p:nvPr/>
        </p:nvSpPr>
        <p:spPr>
          <a:xfrm>
            <a:off x="9003759" y="2720239"/>
            <a:ext cx="544014"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206" name="Shape 206"/>
          <p:cNvSpPr/>
          <p:nvPr/>
        </p:nvSpPr>
        <p:spPr>
          <a:xfrm>
            <a:off x="9003759" y="3317670"/>
            <a:ext cx="544014"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207" name="Shape 207"/>
          <p:cNvSpPr/>
          <p:nvPr/>
        </p:nvSpPr>
        <p:spPr>
          <a:xfrm>
            <a:off x="7532353" y="2696692"/>
            <a:ext cx="729953" cy="431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1200">
                <a:solidFill>
                  <a:srgbClr val="FFFFFF"/>
                </a:solidFill>
                <a:latin typeface="Futura"/>
                <a:ea typeface="Futura"/>
                <a:cs typeface="Futura"/>
                <a:sym typeface="Futura"/>
              </a:defRPr>
            </a:pPr>
            <a:r>
              <a:t>Sentiment</a:t>
            </a:r>
            <a:br/>
            <a:r>
              <a:t>Analysis</a:t>
            </a:r>
          </a:p>
        </p:txBody>
      </p:sp>
      <p:sp>
        <p:nvSpPr>
          <p:cNvPr id="208" name="Shape 208"/>
          <p:cNvSpPr/>
          <p:nvPr/>
        </p:nvSpPr>
        <p:spPr>
          <a:xfrm>
            <a:off x="9887456" y="2313839"/>
            <a:ext cx="647701" cy="812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4600">
                <a:solidFill>
                  <a:srgbClr val="5E5E5E"/>
                </a:solidFill>
                <a:latin typeface="Helvetica Neue"/>
                <a:ea typeface="Helvetica Neue"/>
                <a:cs typeface="Helvetica Neue"/>
                <a:sym typeface="Helvetica Neue"/>
              </a:defRPr>
            </a:lvl1pPr>
          </a:lstStyle>
          <a:p>
            <a:r>
              <a:t>😢</a:t>
            </a:r>
          </a:p>
        </p:txBody>
      </p:sp>
      <p:sp>
        <p:nvSpPr>
          <p:cNvPr id="209" name="Shape 209"/>
          <p:cNvSpPr/>
          <p:nvPr/>
        </p:nvSpPr>
        <p:spPr>
          <a:xfrm>
            <a:off x="9887456" y="2911270"/>
            <a:ext cx="647701" cy="812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4600">
                <a:solidFill>
                  <a:srgbClr val="5E5E5E"/>
                </a:solidFill>
                <a:latin typeface="Helvetica Neue"/>
                <a:ea typeface="Helvetica Neue"/>
                <a:cs typeface="Helvetica Neue"/>
                <a:sym typeface="Helvetica Neue"/>
              </a:defRPr>
            </a:lvl1pPr>
          </a:lstStyle>
          <a:p>
            <a:r>
              <a:t>😁</a:t>
            </a:r>
          </a:p>
        </p:txBody>
      </p:sp>
      <p:sp>
        <p:nvSpPr>
          <p:cNvPr id="210" name="Shape 210"/>
          <p:cNvSpPr/>
          <p:nvPr/>
        </p:nvSpPr>
        <p:spPr>
          <a:xfrm>
            <a:off x="1716243" y="4128604"/>
            <a:ext cx="3725501"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Discriminatory Inputs</a:t>
            </a:r>
          </a:p>
        </p:txBody>
      </p:sp>
      <p:sp>
        <p:nvSpPr>
          <p:cNvPr id="211" name="Shape 211"/>
          <p:cNvSpPr/>
          <p:nvPr/>
        </p:nvSpPr>
        <p:spPr>
          <a:xfrm>
            <a:off x="9488394" y="4128604"/>
            <a:ext cx="1445827"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Outputs</a:t>
            </a:r>
          </a:p>
        </p:txBody>
      </p:sp>
      <p:sp>
        <p:nvSpPr>
          <p:cNvPr id="212" name="Shape 212"/>
          <p:cNvSpPr/>
          <p:nvPr/>
        </p:nvSpPr>
        <p:spPr>
          <a:xfrm>
            <a:off x="7143813" y="4128604"/>
            <a:ext cx="1507032"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Program</a:t>
            </a:r>
          </a:p>
        </p:txBody>
      </p:sp>
      <p:sp>
        <p:nvSpPr>
          <p:cNvPr id="213" name="Shape 213"/>
          <p:cNvSpPr/>
          <p:nvPr/>
        </p:nvSpPr>
        <p:spPr>
          <a:xfrm>
            <a:off x="8244755" y="1089672"/>
            <a:ext cx="3933104" cy="1082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3000">
                <a:solidFill>
                  <a:srgbClr val="FF2600"/>
                </a:solidFill>
              </a:defRPr>
            </a:pPr>
            <a:r>
              <a:rPr b="1"/>
              <a:t>Pr(</a:t>
            </a:r>
            <a:r>
              <a:t>(</a:t>
            </a:r>
            <a:r>
              <a:rPr b="1" i="1"/>
              <a:t>a_out) </a:t>
            </a:r>
            <a:r>
              <a:t>== 😢) — </a:t>
            </a:r>
          </a:p>
          <a:p>
            <a:pPr>
              <a:defRPr sz="3000">
                <a:solidFill>
                  <a:srgbClr val="FF2600"/>
                </a:solidFill>
              </a:defRPr>
            </a:pPr>
            <a:r>
              <a:rPr b="1"/>
              <a:t>Pr(</a:t>
            </a:r>
            <a:r>
              <a:t>(</a:t>
            </a:r>
            <a:r>
              <a:rPr b="1" i="1"/>
              <a:t>b_out) == 😢) &gt; t</a:t>
            </a:r>
          </a:p>
        </p:txBody>
      </p:sp>
      <p:sp>
        <p:nvSpPr>
          <p:cNvPr id="214" name="Shape 214"/>
          <p:cNvSpPr/>
          <p:nvPr/>
        </p:nvSpPr>
        <p:spPr>
          <a:xfrm>
            <a:off x="3074578" y="1635772"/>
            <a:ext cx="1008830"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000">
                <a:solidFill>
                  <a:srgbClr val="FF2600"/>
                </a:solidFill>
              </a:defRPr>
            </a:pPr>
            <a:r>
              <a:rPr b="1" i="1"/>
              <a:t>a ~</a:t>
            </a:r>
            <a:r>
              <a:t> </a:t>
            </a:r>
            <a:r>
              <a:rPr b="1" i="1"/>
              <a:t>b</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9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9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21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21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201"/>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2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7" nodeType="clickEffect">
                                  <p:stCondLst>
                                    <p:cond delay="0"/>
                                  </p:stCondLst>
                                  <p:iterate>
                                    <p:tmAbs val="0"/>
                                  </p:iterate>
                                  <p:childTnLst>
                                    <p:set>
                                      <p:cBhvr>
                                        <p:cTn id="26" fill="hold"/>
                                        <p:tgtEl>
                                          <p:spTgt spid="20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8" nodeType="afterEffect">
                                  <p:stCondLst>
                                    <p:cond delay="0"/>
                                  </p:stCondLst>
                                  <p:iterate>
                                    <p:tmAbs val="0"/>
                                  </p:iterate>
                                  <p:childTnLst>
                                    <p:set>
                                      <p:cBhvr>
                                        <p:cTn id="29" fill="hold"/>
                                        <p:tgtEl>
                                          <p:spTgt spid="203"/>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9" nodeType="afterEffect">
                                  <p:stCondLst>
                                    <p:cond delay="0"/>
                                  </p:stCondLst>
                                  <p:iterate>
                                    <p:tmAbs val="0"/>
                                  </p:iterate>
                                  <p:childTnLst>
                                    <p:set>
                                      <p:cBhvr>
                                        <p:cTn id="32" fill="hold"/>
                                        <p:tgtEl>
                                          <p:spTgt spid="204"/>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0" nodeType="afterEffect">
                                  <p:stCondLst>
                                    <p:cond delay="0"/>
                                  </p:stCondLst>
                                  <p:iterate>
                                    <p:tmAbs val="0"/>
                                  </p:iterate>
                                  <p:childTnLst>
                                    <p:set>
                                      <p:cBhvr>
                                        <p:cTn id="35" fill="hold"/>
                                        <p:tgtEl>
                                          <p:spTgt spid="212"/>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1" nodeType="afterEffect">
                                  <p:stCondLst>
                                    <p:cond delay="0"/>
                                  </p:stCondLst>
                                  <p:iterate>
                                    <p:tmAbs val="0"/>
                                  </p:iterate>
                                  <p:childTnLst>
                                    <p:set>
                                      <p:cBhvr>
                                        <p:cTn id="38" fill="hold"/>
                                        <p:tgtEl>
                                          <p:spTgt spid="20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2" nodeType="clickEffect">
                                  <p:stCondLst>
                                    <p:cond delay="0"/>
                                  </p:stCondLst>
                                  <p:iterate>
                                    <p:tmAbs val="0"/>
                                  </p:iterate>
                                  <p:childTnLst>
                                    <p:set>
                                      <p:cBhvr>
                                        <p:cTn id="42" fill="hold"/>
                                        <p:tgtEl>
                                          <p:spTgt spid="205"/>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13" nodeType="afterEffect">
                                  <p:stCondLst>
                                    <p:cond delay="0"/>
                                  </p:stCondLst>
                                  <p:iterate>
                                    <p:tmAbs val="0"/>
                                  </p:iterate>
                                  <p:childTnLst>
                                    <p:set>
                                      <p:cBhvr>
                                        <p:cTn id="45" fill="hold"/>
                                        <p:tgtEl>
                                          <p:spTgt spid="209"/>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14" nodeType="afterEffect">
                                  <p:stCondLst>
                                    <p:cond delay="0"/>
                                  </p:stCondLst>
                                  <p:iterate>
                                    <p:tmAbs val="0"/>
                                  </p:iterate>
                                  <p:childTnLst>
                                    <p:set>
                                      <p:cBhvr>
                                        <p:cTn id="48" fill="hold"/>
                                        <p:tgtEl>
                                          <p:spTgt spid="206"/>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15" nodeType="afterEffect">
                                  <p:stCondLst>
                                    <p:cond delay="0"/>
                                  </p:stCondLst>
                                  <p:iterate>
                                    <p:tmAbs val="0"/>
                                  </p:iterate>
                                  <p:childTnLst>
                                    <p:set>
                                      <p:cBhvr>
                                        <p:cTn id="51" fill="hold"/>
                                        <p:tgtEl>
                                          <p:spTgt spid="211"/>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16" nodeType="afterEffect">
                                  <p:stCondLst>
                                    <p:cond delay="0"/>
                                  </p:stCondLst>
                                  <p:iterate>
                                    <p:tmAbs val="0"/>
                                  </p:iterate>
                                  <p:childTnLst>
                                    <p:set>
                                      <p:cBhvr>
                                        <p:cTn id="54" fill="hold"/>
                                        <p:tgtEl>
                                          <p:spTgt spid="20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7" nodeType="clickEffect">
                                  <p:stCondLst>
                                    <p:cond delay="0"/>
                                  </p:stCondLst>
                                  <p:iterate>
                                    <p:tmAbs val="0"/>
                                  </p:iterate>
                                  <p:childTnLst>
                                    <p:set>
                                      <p:cBhvr>
                                        <p:cTn id="58" fill="hold"/>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animBg="1" advAuto="0"/>
      <p:bldP spid="199" grpId="2" animBg="1" advAuto="0"/>
      <p:bldP spid="200" grpId="6" animBg="1" advAuto="0"/>
      <p:bldP spid="201" grpId="5" animBg="1" advAuto="0"/>
      <p:bldP spid="202" grpId="11" animBg="1" advAuto="0"/>
      <p:bldP spid="203" grpId="8" animBg="1" advAuto="0"/>
      <p:bldP spid="204" grpId="9" animBg="1" advAuto="0"/>
      <p:bldP spid="205" grpId="12" animBg="1" advAuto="0"/>
      <p:bldP spid="206" grpId="14" animBg="1" advAuto="0"/>
      <p:bldP spid="207" grpId="7" animBg="1" advAuto="0"/>
      <p:bldP spid="208" grpId="16" animBg="1" advAuto="0"/>
      <p:bldP spid="209" grpId="13" animBg="1" advAuto="0"/>
      <p:bldP spid="210" grpId="4" animBg="1" advAuto="0"/>
      <p:bldP spid="211" grpId="15" animBg="1" advAuto="0"/>
      <p:bldP spid="212" grpId="10" animBg="1" advAuto="0"/>
      <p:bldP spid="213" grpId="17" animBg="1" advAuto="0"/>
      <p:bldP spid="214" grpId="3"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title"/>
          </p:nvPr>
        </p:nvSpPr>
        <p:spPr>
          <a:xfrm>
            <a:off x="609600" y="-249123"/>
            <a:ext cx="10972800" cy="1143000"/>
          </a:xfrm>
          <a:prstGeom prst="rect">
            <a:avLst/>
          </a:prstGeom>
        </p:spPr>
        <p:txBody>
          <a:bodyPr/>
          <a:lstStyle/>
          <a:p>
            <a:r>
              <a:rPr dirty="0"/>
              <a:t>ML-Based Software</a:t>
            </a:r>
          </a:p>
        </p:txBody>
      </p:sp>
      <p:sp>
        <p:nvSpPr>
          <p:cNvPr id="217" name="Shape 217"/>
          <p:cNvSpPr>
            <a:spLocks noGrp="1"/>
          </p:cNvSpPr>
          <p:nvPr>
            <p:ph type="sldNum" sz="quarter" idx="2"/>
          </p:nvPr>
        </p:nvSpPr>
        <p:spPr>
          <a:xfrm>
            <a:off x="11768228" y="6540819"/>
            <a:ext cx="184062"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27</a:t>
            </a:fld>
            <a:endParaRPr/>
          </a:p>
        </p:txBody>
      </p:sp>
      <p:sp>
        <p:nvSpPr>
          <p:cNvPr id="218" name="Shape 218"/>
          <p:cNvSpPr/>
          <p:nvPr/>
        </p:nvSpPr>
        <p:spPr>
          <a:xfrm>
            <a:off x="1332337" y="1822798"/>
            <a:ext cx="1859423" cy="1653816"/>
          </a:xfrm>
          <a:prstGeom prst="rect">
            <a:avLst/>
          </a:prstGeom>
          <a:blipFill>
            <a:blip r:embed="rId2"/>
          </a:blipFill>
          <a:ln w="12700">
            <a:miter lim="400000"/>
          </a:ln>
          <a:effectLst>
            <a:outerShdw blurRad="266700" dir="5400000" rotWithShape="0">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FFFFFF"/>
                </a:solidFill>
              </a:defRPr>
            </a:lvl1pPr>
          </a:lstStyle>
          <a:p>
            <a:r>
              <a:t>Training</a:t>
            </a:r>
          </a:p>
        </p:txBody>
      </p:sp>
      <p:sp>
        <p:nvSpPr>
          <p:cNvPr id="219" name="Shape 219"/>
          <p:cNvSpPr/>
          <p:nvPr/>
        </p:nvSpPr>
        <p:spPr>
          <a:xfrm>
            <a:off x="6315692" y="4134246"/>
            <a:ext cx="1607766" cy="16510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1219169">
              <a:defRPr sz="9600">
                <a:solidFill>
                  <a:srgbClr val="5E5E5E"/>
                </a:solidFill>
                <a:latin typeface="Helvetica Neue"/>
                <a:ea typeface="Helvetica Neue"/>
                <a:cs typeface="Helvetica Neue"/>
                <a:sym typeface="Helvetica Neue"/>
              </a:defRPr>
            </a:lvl1pPr>
          </a:lstStyle>
          <a:p>
            <a:r>
              <a:t>🖥</a:t>
            </a:r>
          </a:p>
        </p:txBody>
      </p:sp>
      <p:sp>
        <p:nvSpPr>
          <p:cNvPr id="220" name="Shape 220"/>
          <p:cNvSpPr/>
          <p:nvPr/>
        </p:nvSpPr>
        <p:spPr>
          <a:xfrm>
            <a:off x="6777816" y="4584479"/>
            <a:ext cx="683519" cy="431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1200">
                <a:solidFill>
                  <a:srgbClr val="FFFFFF"/>
                </a:solidFill>
                <a:latin typeface="Futura"/>
                <a:ea typeface="Futura"/>
                <a:cs typeface="Futura"/>
                <a:sym typeface="Futura"/>
              </a:defRPr>
            </a:pPr>
            <a:r>
              <a:t>ML</a:t>
            </a:r>
          </a:p>
          <a:p>
            <a:pPr algn="ctr" defTabSz="1219169">
              <a:defRPr sz="1200">
                <a:solidFill>
                  <a:srgbClr val="FFFFFF"/>
                </a:solidFill>
                <a:latin typeface="Futura"/>
                <a:ea typeface="Futura"/>
                <a:cs typeface="Futura"/>
                <a:sym typeface="Futura"/>
              </a:defRPr>
            </a:pPr>
            <a:r>
              <a:t>Software</a:t>
            </a:r>
          </a:p>
        </p:txBody>
      </p:sp>
      <p:sp>
        <p:nvSpPr>
          <p:cNvPr id="221" name="Shape 221"/>
          <p:cNvSpPr/>
          <p:nvPr/>
        </p:nvSpPr>
        <p:spPr>
          <a:xfrm>
            <a:off x="6366059" y="5744700"/>
            <a:ext cx="1507032"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Program</a:t>
            </a:r>
          </a:p>
        </p:txBody>
      </p:sp>
      <p:pic>
        <p:nvPicPr>
          <p:cNvPr id="222" name="pasted-image.png"/>
          <p:cNvPicPr>
            <a:picLocks noChangeAspect="1"/>
          </p:cNvPicPr>
          <p:nvPr/>
        </p:nvPicPr>
        <p:blipFill>
          <a:blip r:embed="rId3">
            <a:extLst/>
          </a:blip>
          <a:stretch>
            <a:fillRect/>
          </a:stretch>
        </p:blipFill>
        <p:spPr>
          <a:xfrm>
            <a:off x="9079158" y="1845823"/>
            <a:ext cx="1607766" cy="1607766"/>
          </a:xfrm>
          <a:prstGeom prst="rect">
            <a:avLst/>
          </a:prstGeom>
          <a:ln w="12700">
            <a:miter lim="400000"/>
          </a:ln>
          <a:effectLst>
            <a:outerShdw blurRad="254000" dist="127000" dir="16200000" rotWithShape="0">
              <a:srgbClr val="000000">
                <a:alpha val="70000"/>
              </a:srgbClr>
            </a:outerShdw>
          </a:effectLst>
        </p:spPr>
      </p:pic>
      <p:pic>
        <p:nvPicPr>
          <p:cNvPr id="223" name="pasted-image.png"/>
          <p:cNvPicPr>
            <a:picLocks noChangeAspect="1"/>
          </p:cNvPicPr>
          <p:nvPr/>
        </p:nvPicPr>
        <p:blipFill>
          <a:blip r:embed="rId4">
            <a:extLst/>
          </a:blip>
          <a:stretch>
            <a:fillRect/>
          </a:stretch>
        </p:blipFill>
        <p:spPr>
          <a:xfrm>
            <a:off x="6315692" y="1845823"/>
            <a:ext cx="1607766" cy="1607766"/>
          </a:xfrm>
          <a:prstGeom prst="rect">
            <a:avLst/>
          </a:prstGeom>
          <a:ln w="12700">
            <a:miter lim="400000"/>
          </a:ln>
        </p:spPr>
      </p:pic>
      <p:sp>
        <p:nvSpPr>
          <p:cNvPr id="224" name="Shape 224"/>
          <p:cNvSpPr/>
          <p:nvPr/>
        </p:nvSpPr>
        <p:spPr>
          <a:xfrm>
            <a:off x="3770162" y="739285"/>
            <a:ext cx="1571400"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Training</a:t>
            </a:r>
          </a:p>
          <a:p>
            <a:pPr algn="ctr">
              <a:defRPr sz="3000"/>
            </a:pPr>
            <a:r>
              <a:t>Data</a:t>
            </a:r>
          </a:p>
        </p:txBody>
      </p:sp>
      <p:sp>
        <p:nvSpPr>
          <p:cNvPr id="225" name="Shape 225"/>
          <p:cNvSpPr/>
          <p:nvPr/>
        </p:nvSpPr>
        <p:spPr>
          <a:xfrm>
            <a:off x="6391497" y="739285"/>
            <a:ext cx="1571400"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Training</a:t>
            </a:r>
          </a:p>
          <a:p>
            <a:pPr algn="ctr">
              <a:defRPr sz="3000"/>
            </a:pPr>
            <a:r>
              <a:t>Process</a:t>
            </a:r>
          </a:p>
        </p:txBody>
      </p:sp>
      <p:sp>
        <p:nvSpPr>
          <p:cNvPr id="226" name="Shape 226"/>
          <p:cNvSpPr/>
          <p:nvPr/>
        </p:nvSpPr>
        <p:spPr>
          <a:xfrm>
            <a:off x="5170823" y="2649705"/>
            <a:ext cx="1195916" cy="1"/>
          </a:xfrm>
          <a:prstGeom prst="line">
            <a:avLst/>
          </a:prstGeom>
          <a:ln w="25400">
            <a:solidFill>
              <a:srgbClr val="000000"/>
            </a:solidFill>
            <a:tailEnd type="triangle"/>
          </a:ln>
        </p:spPr>
        <p:txBody>
          <a:bodyPr lIns="0" tIns="0" rIns="0" bIns="0"/>
          <a:lstStyle/>
          <a:p>
            <a:pPr defTabSz="457200">
              <a:defRPr sz="1200">
                <a:latin typeface="Helvetica"/>
                <a:ea typeface="Helvetica"/>
                <a:cs typeface="Helvetica"/>
                <a:sym typeface="Helvetica"/>
              </a:defRPr>
            </a:pPr>
            <a:endParaRPr/>
          </a:p>
        </p:txBody>
      </p:sp>
      <p:sp>
        <p:nvSpPr>
          <p:cNvPr id="227" name="Shape 227"/>
          <p:cNvSpPr/>
          <p:nvPr/>
        </p:nvSpPr>
        <p:spPr>
          <a:xfrm>
            <a:off x="7911441" y="2649705"/>
            <a:ext cx="1291603" cy="1"/>
          </a:xfrm>
          <a:prstGeom prst="line">
            <a:avLst/>
          </a:prstGeom>
          <a:ln w="25400">
            <a:solidFill>
              <a:srgbClr val="000000"/>
            </a:solidFill>
            <a:tailEnd type="triangle"/>
          </a:ln>
        </p:spPr>
        <p:txBody>
          <a:bodyPr lIns="0" tIns="0" rIns="0" bIns="0"/>
          <a:lstStyle/>
          <a:p>
            <a:pPr defTabSz="457200">
              <a:defRPr sz="1200">
                <a:latin typeface="Helvetica"/>
                <a:ea typeface="Helvetica"/>
                <a:cs typeface="Helvetica"/>
                <a:sym typeface="Helvetica"/>
              </a:defRPr>
            </a:pPr>
            <a:endParaRPr/>
          </a:p>
        </p:txBody>
      </p:sp>
      <p:pic>
        <p:nvPicPr>
          <p:cNvPr id="228" name="pasted-image.png"/>
          <p:cNvPicPr>
            <a:picLocks noChangeAspect="1"/>
          </p:cNvPicPr>
          <p:nvPr/>
        </p:nvPicPr>
        <p:blipFill>
          <a:blip r:embed="rId3">
            <a:extLst/>
          </a:blip>
          <a:stretch>
            <a:fillRect/>
          </a:stretch>
        </p:blipFill>
        <p:spPr>
          <a:xfrm>
            <a:off x="3751979" y="1922327"/>
            <a:ext cx="1607766" cy="1607766"/>
          </a:xfrm>
          <a:prstGeom prst="rect">
            <a:avLst/>
          </a:prstGeom>
          <a:ln w="12700">
            <a:miter lim="400000"/>
          </a:ln>
        </p:spPr>
      </p:pic>
      <p:sp>
        <p:nvSpPr>
          <p:cNvPr id="229" name="Shape 229"/>
          <p:cNvSpPr/>
          <p:nvPr/>
        </p:nvSpPr>
        <p:spPr>
          <a:xfrm>
            <a:off x="9109284" y="739285"/>
            <a:ext cx="1611956"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Test/Val</a:t>
            </a:r>
          </a:p>
          <a:p>
            <a:pPr algn="ctr">
              <a:defRPr sz="3000"/>
            </a:pPr>
            <a:r>
              <a:t>Data</a:t>
            </a:r>
          </a:p>
        </p:txBody>
      </p:sp>
      <p:sp>
        <p:nvSpPr>
          <p:cNvPr id="230" name="Shape 230"/>
          <p:cNvSpPr/>
          <p:nvPr/>
        </p:nvSpPr>
        <p:spPr>
          <a:xfrm>
            <a:off x="3942662" y="3793917"/>
            <a:ext cx="6917001" cy="1"/>
          </a:xfrm>
          <a:prstGeom prst="line">
            <a:avLst/>
          </a:prstGeom>
          <a:ln w="25400">
            <a:solidFill>
              <a:srgbClr val="000000"/>
            </a:solidFill>
            <a:prstDash val="sysDot"/>
            <a:miter lim="400000"/>
          </a:ln>
          <a:effectLst>
            <a:outerShdw blurRad="38100" dist="19999" dir="5400000" rotWithShape="0">
              <a:srgbClr val="000000">
                <a:alpha val="38000"/>
              </a:srgbClr>
            </a:outerShdw>
          </a:effectLst>
        </p:spPr>
        <p:txBody>
          <a:bodyPr lIns="0" tIns="0" rIns="0" bIns="0"/>
          <a:lstStyle/>
          <a:p>
            <a:pPr defTabSz="457200">
              <a:defRPr sz="1200">
                <a:latin typeface="Helvetica"/>
                <a:ea typeface="Helvetica"/>
                <a:cs typeface="Helvetica"/>
                <a:sym typeface="Helvetica"/>
              </a:defRPr>
            </a:pPr>
            <a:endParaRPr/>
          </a:p>
        </p:txBody>
      </p:sp>
      <p:sp>
        <p:nvSpPr>
          <p:cNvPr id="231" name="Shape 231"/>
          <p:cNvSpPr/>
          <p:nvPr/>
        </p:nvSpPr>
        <p:spPr>
          <a:xfrm rot="5400000">
            <a:off x="6912295" y="3865409"/>
            <a:ext cx="414561" cy="247379"/>
          </a:xfrm>
          <a:prstGeom prst="rightArrow">
            <a:avLst>
              <a:gd name="adj1" fmla="val 0"/>
              <a:gd name="adj2" fmla="val 129677"/>
            </a:avLst>
          </a:prstGeom>
          <a:solidFill>
            <a:srgbClr val="FFFFFF"/>
          </a:solidFill>
          <a:ln w="25400">
            <a:solidFill>
              <a:srgbClr val="000000"/>
            </a:solidFill>
            <a:prstDash val="sysDot"/>
            <a:miter lim="400000"/>
          </a:ln>
        </p:spPr>
        <p:txBody>
          <a:bodyPr lIns="45719" rIns="45719" anchor="ctr"/>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1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2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228"/>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2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6" nodeType="clickEffect">
                                  <p:stCondLst>
                                    <p:cond delay="0"/>
                                  </p:stCondLst>
                                  <p:iterate>
                                    <p:tmAbs val="0"/>
                                  </p:iterate>
                                  <p:childTnLst>
                                    <p:set>
                                      <p:cBhvr>
                                        <p:cTn id="23" fill="hold"/>
                                        <p:tgtEl>
                                          <p:spTgt spid="223"/>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7" nodeType="afterEffect">
                                  <p:stCondLst>
                                    <p:cond delay="0"/>
                                  </p:stCondLst>
                                  <p:iterate>
                                    <p:tmAbs val="0"/>
                                  </p:iterate>
                                  <p:childTnLst>
                                    <p:set>
                                      <p:cBhvr>
                                        <p:cTn id="26" fill="hold"/>
                                        <p:tgtEl>
                                          <p:spTgt spid="226"/>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8" nodeType="afterEffect">
                                  <p:stCondLst>
                                    <p:cond delay="0"/>
                                  </p:stCondLst>
                                  <p:iterate>
                                    <p:tmAbs val="0"/>
                                  </p:iterate>
                                  <p:childTnLst>
                                    <p:set>
                                      <p:cBhvr>
                                        <p:cTn id="29" fill="hold"/>
                                        <p:tgtEl>
                                          <p:spTgt spid="2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9" nodeType="clickEffect">
                                  <p:stCondLst>
                                    <p:cond delay="0"/>
                                  </p:stCondLst>
                                  <p:iterate>
                                    <p:tmAbs val="0"/>
                                  </p:iterate>
                                  <p:childTnLst>
                                    <p:set>
                                      <p:cBhvr>
                                        <p:cTn id="33" fill="hold"/>
                                        <p:tgtEl>
                                          <p:spTgt spid="222"/>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10" nodeType="afterEffect">
                                  <p:stCondLst>
                                    <p:cond delay="0"/>
                                  </p:stCondLst>
                                  <p:iterate>
                                    <p:tmAbs val="0"/>
                                  </p:iterate>
                                  <p:childTnLst>
                                    <p:set>
                                      <p:cBhvr>
                                        <p:cTn id="36" fill="hold"/>
                                        <p:tgtEl>
                                          <p:spTgt spid="22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1" nodeType="afterEffect">
                                  <p:stCondLst>
                                    <p:cond delay="0"/>
                                  </p:stCondLst>
                                  <p:iterate>
                                    <p:tmAbs val="0"/>
                                  </p:iterate>
                                  <p:childTnLst>
                                    <p:set>
                                      <p:cBhvr>
                                        <p:cTn id="39" fill="hold"/>
                                        <p:tgtEl>
                                          <p:spTgt spid="22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12" nodeType="clickEffect">
                                  <p:stCondLst>
                                    <p:cond delay="0"/>
                                  </p:stCondLst>
                                  <p:iterate>
                                    <p:tmAbs val="0"/>
                                  </p:iterate>
                                  <p:childTnLst>
                                    <p:set>
                                      <p:cBhvr>
                                        <p:cTn id="43" fill="hold"/>
                                        <p:tgtEl>
                                          <p:spTgt spid="230"/>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13" nodeType="afterEffect">
                                  <p:stCondLst>
                                    <p:cond delay="0"/>
                                  </p:stCondLst>
                                  <p:iterate>
                                    <p:tmAbs val="0"/>
                                  </p:iterate>
                                  <p:childTnLst>
                                    <p:set>
                                      <p:cBhvr>
                                        <p:cTn id="46" fill="hold"/>
                                        <p:tgtEl>
                                          <p:spTgt spid="2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4" nodeType="clickEffect">
                                  <p:stCondLst>
                                    <p:cond delay="0"/>
                                  </p:stCondLst>
                                  <p:iterate>
                                    <p:tmAbs val="0"/>
                                  </p:iterate>
                                  <p:childTnLst>
                                    <p:set>
                                      <p:cBhvr>
                                        <p:cTn id="50" fill="hold"/>
                                        <p:tgtEl>
                                          <p:spTgt spid="219"/>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15" nodeType="afterEffect">
                                  <p:stCondLst>
                                    <p:cond delay="0"/>
                                  </p:stCondLst>
                                  <p:iterate>
                                    <p:tmAbs val="0"/>
                                  </p:iterate>
                                  <p:childTnLst>
                                    <p:set>
                                      <p:cBhvr>
                                        <p:cTn id="53" fill="hold"/>
                                        <p:tgtEl>
                                          <p:spTgt spid="221"/>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16" nodeType="afterEffect">
                                  <p:stCondLst>
                                    <p:cond delay="0"/>
                                  </p:stCondLst>
                                  <p:iterate>
                                    <p:tmAbs val="0"/>
                                  </p:iterate>
                                  <p:childTnLst>
                                    <p:set>
                                      <p:cBhvr>
                                        <p:cTn id="56" fill="hold"/>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3" animBg="1" advAuto="0"/>
      <p:bldP spid="217" grpId="2" animBg="1" advAuto="0"/>
      <p:bldP spid="218" grpId="1" animBg="1" advAuto="0"/>
      <p:bldP spid="219" grpId="14" animBg="1" advAuto="0"/>
      <p:bldP spid="220" grpId="16" animBg="1" advAuto="0"/>
      <p:bldP spid="221" grpId="15" animBg="1" advAuto="0"/>
      <p:bldP spid="222" grpId="9" animBg="1" advAuto="0"/>
      <p:bldP spid="223" grpId="6" animBg="1" advAuto="0"/>
      <p:bldP spid="224" grpId="5" animBg="1" advAuto="0"/>
      <p:bldP spid="225" grpId="8" animBg="1" advAuto="0"/>
      <p:bldP spid="226" grpId="7" animBg="1" advAuto="0"/>
      <p:bldP spid="227" grpId="10" animBg="1" advAuto="0"/>
      <p:bldP spid="228" grpId="4" animBg="1" advAuto="0"/>
      <p:bldP spid="229" grpId="11" animBg="1" advAuto="0"/>
      <p:bldP spid="230" grpId="12" animBg="1" advAuto="0"/>
      <p:bldP spid="231" grpId="13"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p:cNvSpPr>
          <p:nvPr>
            <p:ph type="sldNum" sz="quarter" idx="2"/>
          </p:nvPr>
        </p:nvSpPr>
        <p:spPr>
          <a:xfrm>
            <a:off x="11768228" y="6540819"/>
            <a:ext cx="184062"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28</a:t>
            </a:fld>
            <a:endParaRPr/>
          </a:p>
        </p:txBody>
      </p:sp>
      <p:sp>
        <p:nvSpPr>
          <p:cNvPr id="235" name="Shape 235"/>
          <p:cNvSpPr/>
          <p:nvPr/>
        </p:nvSpPr>
        <p:spPr>
          <a:xfrm>
            <a:off x="820073" y="1679754"/>
            <a:ext cx="1859423" cy="1653817"/>
          </a:xfrm>
          <a:prstGeom prst="rect">
            <a:avLst/>
          </a:prstGeom>
          <a:blipFill>
            <a:blip r:embed="rId2">
              <a:alphaModFix amt="30000"/>
            </a:blip>
          </a:blipFill>
          <a:ln w="12700">
            <a:miter lim="400000"/>
          </a:ln>
          <a:effectLst>
            <a:outerShdw blurRad="266700" dir="5400000" rotWithShape="0">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FFFFFF"/>
                </a:solidFill>
              </a:defRPr>
            </a:lvl1pPr>
          </a:lstStyle>
          <a:p>
            <a:r>
              <a:t>Training</a:t>
            </a:r>
          </a:p>
        </p:txBody>
      </p:sp>
      <p:sp>
        <p:nvSpPr>
          <p:cNvPr id="236" name="Shape 236"/>
          <p:cNvSpPr/>
          <p:nvPr/>
        </p:nvSpPr>
        <p:spPr>
          <a:xfrm>
            <a:off x="820073" y="3940354"/>
            <a:ext cx="1859423" cy="1653817"/>
          </a:xfrm>
          <a:prstGeom prst="rect">
            <a:avLst/>
          </a:prstGeom>
          <a:blipFill>
            <a:blip r:embed="rId2"/>
          </a:blipFill>
          <a:ln w="12700">
            <a:miter lim="400000"/>
          </a:ln>
          <a:effectLst>
            <a:outerShdw blurRad="266700" dir="5400000" rotWithShape="0">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FFFFFF"/>
                </a:solidFill>
              </a:defRPr>
            </a:lvl1pPr>
          </a:lstStyle>
          <a:p>
            <a:r>
              <a:t>Testing</a:t>
            </a:r>
          </a:p>
        </p:txBody>
      </p:sp>
      <p:sp>
        <p:nvSpPr>
          <p:cNvPr id="237" name="Shape 237"/>
          <p:cNvSpPr/>
          <p:nvPr/>
        </p:nvSpPr>
        <p:spPr>
          <a:xfrm>
            <a:off x="5803428" y="3941762"/>
            <a:ext cx="1607767" cy="16510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1219169">
              <a:defRPr sz="9600">
                <a:solidFill>
                  <a:srgbClr val="5E5E5E"/>
                </a:solidFill>
                <a:latin typeface="Helvetica Neue"/>
                <a:ea typeface="Helvetica Neue"/>
                <a:cs typeface="Helvetica Neue"/>
                <a:sym typeface="Helvetica Neue"/>
              </a:defRPr>
            </a:lvl1pPr>
          </a:lstStyle>
          <a:p>
            <a:r>
              <a:t>🖥</a:t>
            </a:r>
          </a:p>
        </p:txBody>
      </p:sp>
      <p:sp>
        <p:nvSpPr>
          <p:cNvPr id="238" name="Shape 238"/>
          <p:cNvSpPr/>
          <p:nvPr/>
        </p:nvSpPr>
        <p:spPr>
          <a:xfrm>
            <a:off x="6323173" y="4391995"/>
            <a:ext cx="683519" cy="431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1200">
                <a:solidFill>
                  <a:srgbClr val="FFFFFF"/>
                </a:solidFill>
                <a:latin typeface="Futura"/>
                <a:ea typeface="Futura"/>
                <a:cs typeface="Futura"/>
                <a:sym typeface="Futura"/>
              </a:defRPr>
            </a:pPr>
            <a:r>
              <a:t>ML</a:t>
            </a:r>
          </a:p>
          <a:p>
            <a:pPr algn="ctr" defTabSz="1219169">
              <a:defRPr sz="1200">
                <a:solidFill>
                  <a:srgbClr val="FFFFFF"/>
                </a:solidFill>
                <a:latin typeface="Futura"/>
                <a:ea typeface="Futura"/>
                <a:cs typeface="Futura"/>
                <a:sym typeface="Futura"/>
              </a:defRPr>
            </a:pPr>
            <a:r>
              <a:t>Software</a:t>
            </a:r>
          </a:p>
        </p:txBody>
      </p:sp>
      <p:sp>
        <p:nvSpPr>
          <p:cNvPr id="239" name="Shape 239"/>
          <p:cNvSpPr/>
          <p:nvPr/>
        </p:nvSpPr>
        <p:spPr>
          <a:xfrm>
            <a:off x="5853795" y="5651245"/>
            <a:ext cx="1507032"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Program</a:t>
            </a:r>
          </a:p>
        </p:txBody>
      </p:sp>
      <p:pic>
        <p:nvPicPr>
          <p:cNvPr id="240" name="pasted-image.png"/>
          <p:cNvPicPr>
            <a:picLocks noChangeAspect="1"/>
          </p:cNvPicPr>
          <p:nvPr/>
        </p:nvPicPr>
        <p:blipFill>
          <a:blip r:embed="rId3">
            <a:alphaModFix amt="30000"/>
            <a:extLst/>
          </a:blip>
          <a:stretch>
            <a:fillRect/>
          </a:stretch>
        </p:blipFill>
        <p:spPr>
          <a:xfrm>
            <a:off x="8566894" y="1702779"/>
            <a:ext cx="1607766" cy="1607767"/>
          </a:xfrm>
          <a:prstGeom prst="rect">
            <a:avLst/>
          </a:prstGeom>
          <a:ln w="12700">
            <a:miter lim="400000"/>
          </a:ln>
          <a:effectLst>
            <a:outerShdw blurRad="254000" dist="127000" dir="16200000" rotWithShape="0">
              <a:srgbClr val="000000">
                <a:alpha val="70000"/>
              </a:srgbClr>
            </a:outerShdw>
          </a:effectLst>
        </p:spPr>
      </p:pic>
      <p:pic>
        <p:nvPicPr>
          <p:cNvPr id="241" name="pasted-image.png"/>
          <p:cNvPicPr>
            <a:picLocks noChangeAspect="1"/>
          </p:cNvPicPr>
          <p:nvPr/>
        </p:nvPicPr>
        <p:blipFill>
          <a:blip r:embed="rId4">
            <a:alphaModFix amt="30000"/>
            <a:extLst/>
          </a:blip>
          <a:stretch>
            <a:fillRect/>
          </a:stretch>
        </p:blipFill>
        <p:spPr>
          <a:xfrm>
            <a:off x="5803428" y="1702779"/>
            <a:ext cx="1607767" cy="1607767"/>
          </a:xfrm>
          <a:prstGeom prst="rect">
            <a:avLst/>
          </a:prstGeom>
          <a:ln w="12700">
            <a:miter lim="400000"/>
          </a:ln>
        </p:spPr>
      </p:pic>
      <p:sp>
        <p:nvSpPr>
          <p:cNvPr id="242" name="Shape 242"/>
          <p:cNvSpPr/>
          <p:nvPr/>
        </p:nvSpPr>
        <p:spPr>
          <a:xfrm>
            <a:off x="3257898" y="596241"/>
            <a:ext cx="1571400"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Training</a:t>
            </a:r>
          </a:p>
          <a:p>
            <a:pPr algn="ctr">
              <a:defRPr sz="3000"/>
            </a:pPr>
            <a:r>
              <a:t>Data</a:t>
            </a:r>
          </a:p>
        </p:txBody>
      </p:sp>
      <p:sp>
        <p:nvSpPr>
          <p:cNvPr id="243" name="Shape 243"/>
          <p:cNvSpPr/>
          <p:nvPr/>
        </p:nvSpPr>
        <p:spPr>
          <a:xfrm>
            <a:off x="5879233" y="596241"/>
            <a:ext cx="1571400"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Training</a:t>
            </a:r>
          </a:p>
          <a:p>
            <a:pPr algn="ctr">
              <a:defRPr sz="3000"/>
            </a:pPr>
            <a:r>
              <a:t>Process</a:t>
            </a:r>
          </a:p>
        </p:txBody>
      </p:sp>
      <p:sp>
        <p:nvSpPr>
          <p:cNvPr id="244" name="Shape 244"/>
          <p:cNvSpPr/>
          <p:nvPr/>
        </p:nvSpPr>
        <p:spPr>
          <a:xfrm>
            <a:off x="4658560" y="2506662"/>
            <a:ext cx="1195915" cy="1"/>
          </a:xfrm>
          <a:prstGeom prst="line">
            <a:avLst/>
          </a:prstGeom>
          <a:ln w="25400">
            <a:solidFill>
              <a:srgbClr val="000000">
                <a:alpha val="30000"/>
              </a:srgbClr>
            </a:solidFill>
            <a:tailEnd type="triangle"/>
          </a:ln>
        </p:spPr>
        <p:txBody>
          <a:bodyPr lIns="0" tIns="0" rIns="0" bIns="0"/>
          <a:lstStyle/>
          <a:p>
            <a:pPr defTabSz="457200">
              <a:defRPr sz="1200">
                <a:latin typeface="Helvetica"/>
                <a:ea typeface="Helvetica"/>
                <a:cs typeface="Helvetica"/>
                <a:sym typeface="Helvetica"/>
              </a:defRPr>
            </a:pPr>
            <a:endParaRPr/>
          </a:p>
        </p:txBody>
      </p:sp>
      <p:sp>
        <p:nvSpPr>
          <p:cNvPr id="245" name="Shape 245"/>
          <p:cNvSpPr/>
          <p:nvPr/>
        </p:nvSpPr>
        <p:spPr>
          <a:xfrm>
            <a:off x="7399177" y="2506662"/>
            <a:ext cx="1291603" cy="1"/>
          </a:xfrm>
          <a:prstGeom prst="line">
            <a:avLst/>
          </a:prstGeom>
          <a:ln w="25400">
            <a:solidFill>
              <a:srgbClr val="000000">
                <a:alpha val="30000"/>
              </a:srgbClr>
            </a:solidFill>
            <a:tailEnd type="triangle"/>
          </a:ln>
        </p:spPr>
        <p:txBody>
          <a:bodyPr lIns="0" tIns="0" rIns="0" bIns="0"/>
          <a:lstStyle/>
          <a:p>
            <a:pPr defTabSz="457200">
              <a:defRPr sz="1200">
                <a:latin typeface="Helvetica"/>
                <a:ea typeface="Helvetica"/>
                <a:cs typeface="Helvetica"/>
                <a:sym typeface="Helvetica"/>
              </a:defRPr>
            </a:pPr>
            <a:endParaRPr/>
          </a:p>
        </p:txBody>
      </p:sp>
      <p:pic>
        <p:nvPicPr>
          <p:cNvPr id="246" name="pasted-image.png"/>
          <p:cNvPicPr>
            <a:picLocks noChangeAspect="1"/>
          </p:cNvPicPr>
          <p:nvPr/>
        </p:nvPicPr>
        <p:blipFill>
          <a:blip r:embed="rId5">
            <a:extLst/>
          </a:blip>
          <a:stretch>
            <a:fillRect/>
          </a:stretch>
        </p:blipFill>
        <p:spPr>
          <a:xfrm>
            <a:off x="8599127" y="3955520"/>
            <a:ext cx="1607767" cy="1607766"/>
          </a:xfrm>
          <a:prstGeom prst="rect">
            <a:avLst/>
          </a:prstGeom>
          <a:ln w="12700">
            <a:miter lim="400000"/>
          </a:ln>
        </p:spPr>
      </p:pic>
      <p:sp>
        <p:nvSpPr>
          <p:cNvPr id="247" name="Shape 247"/>
          <p:cNvSpPr/>
          <p:nvPr/>
        </p:nvSpPr>
        <p:spPr>
          <a:xfrm>
            <a:off x="8647864" y="5651245"/>
            <a:ext cx="1445826"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Outputs</a:t>
            </a:r>
          </a:p>
        </p:txBody>
      </p:sp>
      <p:pic>
        <p:nvPicPr>
          <p:cNvPr id="248" name="pasted-image.png"/>
          <p:cNvPicPr>
            <a:picLocks noChangeAspect="1"/>
          </p:cNvPicPr>
          <p:nvPr/>
        </p:nvPicPr>
        <p:blipFill>
          <a:blip r:embed="rId6">
            <a:extLst/>
          </a:blip>
          <a:srcRect/>
          <a:stretch>
            <a:fillRect/>
          </a:stretch>
        </p:blipFill>
        <p:spPr>
          <a:xfrm>
            <a:off x="3138127" y="3963392"/>
            <a:ext cx="1607668" cy="1607667"/>
          </a:xfrm>
          <a:prstGeom prst="rect">
            <a:avLst/>
          </a:prstGeom>
          <a:ln w="12700">
            <a:miter lim="400000"/>
          </a:ln>
        </p:spPr>
      </p:pic>
      <p:pic>
        <p:nvPicPr>
          <p:cNvPr id="249" name="pasted-image.png"/>
          <p:cNvPicPr>
            <a:picLocks noChangeAspect="1"/>
          </p:cNvPicPr>
          <p:nvPr/>
        </p:nvPicPr>
        <p:blipFill>
          <a:blip r:embed="rId3">
            <a:alphaModFix amt="30000"/>
            <a:extLst/>
          </a:blip>
          <a:stretch>
            <a:fillRect/>
          </a:stretch>
        </p:blipFill>
        <p:spPr>
          <a:xfrm>
            <a:off x="3239715" y="1779283"/>
            <a:ext cx="1607766" cy="1607767"/>
          </a:xfrm>
          <a:prstGeom prst="rect">
            <a:avLst/>
          </a:prstGeom>
          <a:ln w="12700">
            <a:miter lim="400000"/>
          </a:ln>
        </p:spPr>
      </p:pic>
      <p:sp>
        <p:nvSpPr>
          <p:cNvPr id="250" name="Shape 250"/>
          <p:cNvSpPr/>
          <p:nvPr/>
        </p:nvSpPr>
        <p:spPr>
          <a:xfrm>
            <a:off x="8597020" y="596241"/>
            <a:ext cx="1611956"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Test/Val</a:t>
            </a:r>
          </a:p>
          <a:p>
            <a:pPr algn="ctr">
              <a:defRPr sz="3000"/>
            </a:pPr>
            <a:r>
              <a:t>Data</a:t>
            </a:r>
          </a:p>
        </p:txBody>
      </p:sp>
      <p:sp>
        <p:nvSpPr>
          <p:cNvPr id="251" name="Shape 251"/>
          <p:cNvSpPr/>
          <p:nvPr/>
        </p:nvSpPr>
        <p:spPr>
          <a:xfrm>
            <a:off x="4427234" y="4767262"/>
            <a:ext cx="1607766" cy="1"/>
          </a:xfrm>
          <a:prstGeom prst="line">
            <a:avLst/>
          </a:prstGeom>
          <a:ln w="25400">
            <a:solidFill>
              <a:srgbClr val="000000"/>
            </a:solidFill>
            <a:tailEnd type="triangle"/>
          </a:ln>
        </p:spPr>
        <p:txBody>
          <a:bodyPr lIns="0" tIns="0" rIns="0" bIns="0"/>
          <a:lstStyle/>
          <a:p>
            <a:pPr defTabSz="457200">
              <a:defRPr sz="1200">
                <a:latin typeface="Helvetica"/>
                <a:ea typeface="Helvetica"/>
                <a:cs typeface="Helvetica"/>
                <a:sym typeface="Helvetica"/>
              </a:defRPr>
            </a:pPr>
            <a:endParaRPr/>
          </a:p>
        </p:txBody>
      </p:sp>
      <p:sp>
        <p:nvSpPr>
          <p:cNvPr id="252" name="Shape 252"/>
          <p:cNvSpPr/>
          <p:nvPr/>
        </p:nvSpPr>
        <p:spPr>
          <a:xfrm>
            <a:off x="7241362" y="4767262"/>
            <a:ext cx="1632633" cy="1"/>
          </a:xfrm>
          <a:prstGeom prst="line">
            <a:avLst/>
          </a:prstGeom>
          <a:ln w="25400">
            <a:solidFill>
              <a:srgbClr val="000000"/>
            </a:solidFill>
            <a:tailEnd type="triangle"/>
          </a:ln>
        </p:spPr>
        <p:txBody>
          <a:bodyPr lIns="0" tIns="0" rIns="0" bIns="0"/>
          <a:lstStyle/>
          <a:p>
            <a:pPr defTabSz="457200">
              <a:defRPr sz="1200">
                <a:latin typeface="Helvetica"/>
                <a:ea typeface="Helvetica"/>
                <a:cs typeface="Helvetica"/>
                <a:sym typeface="Helvetica"/>
              </a:defRPr>
            </a:pPr>
            <a:endParaRPr/>
          </a:p>
        </p:txBody>
      </p:sp>
      <p:sp>
        <p:nvSpPr>
          <p:cNvPr id="253" name="Shape 253"/>
          <p:cNvSpPr/>
          <p:nvPr/>
        </p:nvSpPr>
        <p:spPr>
          <a:xfrm>
            <a:off x="3369959" y="5651245"/>
            <a:ext cx="1144078"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Inputs</a:t>
            </a:r>
          </a:p>
        </p:txBody>
      </p:sp>
      <p:sp>
        <p:nvSpPr>
          <p:cNvPr id="254" name="Shape 254"/>
          <p:cNvSpPr/>
          <p:nvPr/>
        </p:nvSpPr>
        <p:spPr>
          <a:xfrm>
            <a:off x="3430398" y="3650874"/>
            <a:ext cx="6917001" cy="1"/>
          </a:xfrm>
          <a:prstGeom prst="line">
            <a:avLst/>
          </a:prstGeom>
          <a:ln w="25400">
            <a:solidFill>
              <a:srgbClr val="000000">
                <a:alpha val="30000"/>
              </a:srgbClr>
            </a:solidFill>
            <a:prstDash val="sysDot"/>
            <a:miter lim="400000"/>
          </a:ln>
          <a:effectLst>
            <a:outerShdw blurRad="38100" dist="19999" dir="5400000" rotWithShape="0">
              <a:srgbClr val="000000">
                <a:alpha val="38000"/>
              </a:srgbClr>
            </a:outerShdw>
          </a:effectLst>
        </p:spPr>
        <p:txBody>
          <a:bodyPr lIns="0" tIns="0" rIns="0" bIns="0"/>
          <a:lstStyle/>
          <a:p>
            <a:pPr defTabSz="457200">
              <a:defRPr sz="1200">
                <a:latin typeface="Helvetica"/>
                <a:ea typeface="Helvetica"/>
                <a:cs typeface="Helvetica"/>
                <a:sym typeface="Helvetica"/>
              </a:defRPr>
            </a:pPr>
            <a:endParaRPr/>
          </a:p>
        </p:txBody>
      </p:sp>
      <p:sp>
        <p:nvSpPr>
          <p:cNvPr id="255" name="Shape 255"/>
          <p:cNvSpPr/>
          <p:nvPr/>
        </p:nvSpPr>
        <p:spPr>
          <a:xfrm rot="5400000">
            <a:off x="6400031" y="3722366"/>
            <a:ext cx="414561" cy="247378"/>
          </a:xfrm>
          <a:prstGeom prst="rightArrow">
            <a:avLst>
              <a:gd name="adj1" fmla="val 0"/>
              <a:gd name="adj2" fmla="val 129677"/>
            </a:avLst>
          </a:prstGeom>
          <a:solidFill>
            <a:srgbClr val="FFFFFF">
              <a:alpha val="30000"/>
            </a:srgbClr>
          </a:solidFill>
          <a:ln w="25400">
            <a:solidFill>
              <a:srgbClr val="000000">
                <a:alpha val="30000"/>
              </a:srgbClr>
            </a:solidFill>
            <a:prstDash val="sysDot"/>
            <a:miter lim="400000"/>
          </a:ln>
        </p:spPr>
        <p:txBody>
          <a:bodyPr lIns="45719" rIns="45719" anchor="ctr"/>
          <a:lstStyle/>
          <a:p>
            <a:endParaRPr/>
          </a:p>
        </p:txBody>
      </p:sp>
      <p:sp>
        <p:nvSpPr>
          <p:cNvPr id="26" name="Shape 216"/>
          <p:cNvSpPr>
            <a:spLocks noGrp="1"/>
          </p:cNvSpPr>
          <p:nvPr>
            <p:ph type="title"/>
          </p:nvPr>
        </p:nvSpPr>
        <p:spPr>
          <a:xfrm>
            <a:off x="609600" y="-249123"/>
            <a:ext cx="10972800" cy="1143000"/>
          </a:xfrm>
          <a:prstGeom prst="rect">
            <a:avLst/>
          </a:prstGeom>
        </p:spPr>
        <p:txBody>
          <a:bodyPr/>
          <a:lstStyle/>
          <a:p>
            <a:r>
              <a:rPr dirty="0"/>
              <a:t>ML-Based Software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3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23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23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2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6" nodeType="clickEffect">
                                  <p:stCondLst>
                                    <p:cond delay="0"/>
                                  </p:stCondLst>
                                  <p:iterate>
                                    <p:tmAbs val="0"/>
                                  </p:iterate>
                                  <p:childTnLst>
                                    <p:set>
                                      <p:cBhvr>
                                        <p:cTn id="22" fill="hold"/>
                                        <p:tgtEl>
                                          <p:spTgt spid="248"/>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7" nodeType="afterEffect">
                                  <p:stCondLst>
                                    <p:cond delay="0"/>
                                  </p:stCondLst>
                                  <p:iterate>
                                    <p:tmAbs val="0"/>
                                  </p:iterate>
                                  <p:childTnLst>
                                    <p:set>
                                      <p:cBhvr>
                                        <p:cTn id="25" fill="hold"/>
                                        <p:tgtEl>
                                          <p:spTgt spid="25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8" nodeType="afterEffect">
                                  <p:stCondLst>
                                    <p:cond delay="0"/>
                                  </p:stCondLst>
                                  <p:iterate>
                                    <p:tmAbs val="0"/>
                                  </p:iterate>
                                  <p:childTnLst>
                                    <p:set>
                                      <p:cBhvr>
                                        <p:cTn id="28" fill="hold"/>
                                        <p:tgtEl>
                                          <p:spTgt spid="2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9" nodeType="clickEffect">
                                  <p:stCondLst>
                                    <p:cond delay="0"/>
                                  </p:stCondLst>
                                  <p:iterate>
                                    <p:tmAbs val="0"/>
                                  </p:iterate>
                                  <p:childTnLst>
                                    <p:set>
                                      <p:cBhvr>
                                        <p:cTn id="32" fill="hold"/>
                                        <p:tgtEl>
                                          <p:spTgt spid="247"/>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0" nodeType="afterEffect">
                                  <p:stCondLst>
                                    <p:cond delay="0"/>
                                  </p:stCondLst>
                                  <p:iterate>
                                    <p:tmAbs val="0"/>
                                  </p:iterate>
                                  <p:childTnLst>
                                    <p:set>
                                      <p:cBhvr>
                                        <p:cTn id="35" fill="hold"/>
                                        <p:tgtEl>
                                          <p:spTgt spid="252"/>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1" nodeType="afterEffect">
                                  <p:stCondLst>
                                    <p:cond delay="0"/>
                                  </p:stCondLst>
                                  <p:iterate>
                                    <p:tmAbs val="0"/>
                                  </p:iterate>
                                  <p:childTnLst>
                                    <p:set>
                                      <p:cBhvr>
                                        <p:cTn id="38" fill="hold"/>
                                        <p:tgtEl>
                                          <p:spTgt spid="246"/>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iterate>
                                    <p:tmAbs val="0"/>
                                  </p:iterate>
                                  <p:childTnLst>
                                    <p:set>
                                      <p:cBhvr>
                                        <p:cTn id="41" fill="hold"/>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1" animBg="1" advAuto="0"/>
      <p:bldP spid="236" grpId="3" animBg="1" advAuto="0"/>
      <p:bldP spid="237" grpId="4" animBg="1" advAuto="0"/>
      <p:bldP spid="238" grpId="5" animBg="1" advAuto="0"/>
      <p:bldP spid="239" grpId="2" animBg="1" advAuto="0"/>
      <p:bldP spid="246" grpId="11" animBg="1" advAuto="0"/>
      <p:bldP spid="247" grpId="9" animBg="1" advAuto="0"/>
      <p:bldP spid="248" grpId="6" animBg="1" advAuto="0"/>
      <p:bldP spid="251" grpId="8" animBg="1" advAuto="0"/>
      <p:bldP spid="252" grpId="10" animBg="1" advAuto="0"/>
      <p:bldP spid="253" grpId="7" animBg="1" advAuto="0"/>
      <p:bldP spid="26"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p:nvPr>
        </p:nvSpPr>
        <p:spPr>
          <a:prstGeom prst="rect">
            <a:avLst/>
          </a:prstGeom>
        </p:spPr>
        <p:txBody>
          <a:bodyPr/>
          <a:lstStyle/>
          <a:p>
            <a:r>
              <a:t>Fairness Testing</a:t>
            </a:r>
          </a:p>
        </p:txBody>
      </p:sp>
      <p:sp>
        <p:nvSpPr>
          <p:cNvPr id="295" name="Shape 295"/>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29</a:t>
            </a:fld>
            <a:endParaRPr/>
          </a:p>
        </p:txBody>
      </p:sp>
      <p:sp>
        <p:nvSpPr>
          <p:cNvPr id="296" name="Shape 296"/>
          <p:cNvSpPr/>
          <p:nvPr/>
        </p:nvSpPr>
        <p:spPr>
          <a:xfrm>
            <a:off x="721240" y="3090523"/>
            <a:ext cx="1859423" cy="1653816"/>
          </a:xfrm>
          <a:prstGeom prst="rect">
            <a:avLst/>
          </a:prstGeom>
          <a:blipFill>
            <a:blip r:embed="rId2"/>
          </a:blipFill>
          <a:ln w="12700">
            <a:miter lim="400000"/>
          </a:ln>
          <a:effectLst>
            <a:outerShdw blurRad="266700" dir="5400000" rotWithShape="0">
              <a:srgbClr val="000000"/>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defRPr sz="2800">
                <a:solidFill>
                  <a:srgbClr val="FFFFFF"/>
                </a:solidFill>
              </a:defRPr>
            </a:pPr>
            <a:r>
              <a:t>Fairness</a:t>
            </a:r>
          </a:p>
          <a:p>
            <a:pPr algn="ctr" defTabSz="821531">
              <a:defRPr sz="2800">
                <a:solidFill>
                  <a:srgbClr val="FFFFFF"/>
                </a:solidFill>
              </a:defRPr>
            </a:pPr>
            <a:r>
              <a:t>Testing</a:t>
            </a:r>
          </a:p>
        </p:txBody>
      </p:sp>
      <p:sp>
        <p:nvSpPr>
          <p:cNvPr id="297" name="Shape 297"/>
          <p:cNvSpPr/>
          <p:nvPr/>
        </p:nvSpPr>
        <p:spPr>
          <a:xfrm>
            <a:off x="6638516" y="3091931"/>
            <a:ext cx="1607766" cy="16510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1219169">
              <a:defRPr sz="9600">
                <a:solidFill>
                  <a:srgbClr val="5E5E5E"/>
                </a:solidFill>
                <a:latin typeface="Helvetica Neue"/>
                <a:ea typeface="Helvetica Neue"/>
                <a:cs typeface="Helvetica Neue"/>
                <a:sym typeface="Helvetica Neue"/>
              </a:defRPr>
            </a:lvl1pPr>
          </a:lstStyle>
          <a:p>
            <a:r>
              <a:t>🖥</a:t>
            </a:r>
          </a:p>
        </p:txBody>
      </p:sp>
      <p:sp>
        <p:nvSpPr>
          <p:cNvPr id="298" name="Shape 298"/>
          <p:cNvSpPr/>
          <p:nvPr/>
        </p:nvSpPr>
        <p:spPr>
          <a:xfrm>
            <a:off x="7100640" y="3542163"/>
            <a:ext cx="683519" cy="431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1200">
                <a:solidFill>
                  <a:srgbClr val="FFFFFF"/>
                </a:solidFill>
                <a:latin typeface="Futura"/>
                <a:ea typeface="Futura"/>
                <a:cs typeface="Futura"/>
                <a:sym typeface="Futura"/>
              </a:defRPr>
            </a:pPr>
            <a:r>
              <a:t>ML</a:t>
            </a:r>
          </a:p>
          <a:p>
            <a:pPr algn="ctr" defTabSz="1219169">
              <a:defRPr sz="1200">
                <a:solidFill>
                  <a:srgbClr val="FFFFFF"/>
                </a:solidFill>
                <a:latin typeface="Futura"/>
                <a:ea typeface="Futura"/>
                <a:cs typeface="Futura"/>
                <a:sym typeface="Futura"/>
              </a:defRPr>
            </a:pPr>
            <a:r>
              <a:t>Software</a:t>
            </a:r>
          </a:p>
        </p:txBody>
      </p:sp>
      <p:sp>
        <p:nvSpPr>
          <p:cNvPr id="299" name="Shape 299"/>
          <p:cNvSpPr/>
          <p:nvPr/>
        </p:nvSpPr>
        <p:spPr>
          <a:xfrm>
            <a:off x="6631491" y="1255679"/>
            <a:ext cx="1621816"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Program</a:t>
            </a:r>
          </a:p>
          <a:p>
            <a:pPr algn="ctr">
              <a:defRPr sz="3000"/>
            </a:pPr>
            <a:r>
              <a:t>(MUT)</a:t>
            </a:r>
          </a:p>
        </p:txBody>
      </p:sp>
      <p:pic>
        <p:nvPicPr>
          <p:cNvPr id="300" name="pasted-image.png"/>
          <p:cNvPicPr>
            <a:picLocks noChangeAspect="1"/>
          </p:cNvPicPr>
          <p:nvPr/>
        </p:nvPicPr>
        <p:blipFill>
          <a:blip r:embed="rId3">
            <a:extLst/>
          </a:blip>
          <a:stretch>
            <a:fillRect/>
          </a:stretch>
        </p:blipFill>
        <p:spPr>
          <a:xfrm>
            <a:off x="9376594" y="3105688"/>
            <a:ext cx="1607766" cy="1607766"/>
          </a:xfrm>
          <a:prstGeom prst="rect">
            <a:avLst/>
          </a:prstGeom>
          <a:ln w="12700">
            <a:miter lim="400000"/>
          </a:ln>
        </p:spPr>
      </p:pic>
      <p:sp>
        <p:nvSpPr>
          <p:cNvPr id="301" name="Shape 301"/>
          <p:cNvSpPr/>
          <p:nvPr/>
        </p:nvSpPr>
        <p:spPr>
          <a:xfrm>
            <a:off x="9375045" y="1255679"/>
            <a:ext cx="1610840"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(Un)Fair</a:t>
            </a:r>
          </a:p>
          <a:p>
            <a:pPr algn="ctr">
              <a:defRPr sz="3000"/>
            </a:pPr>
            <a:r>
              <a:t>Outputs</a:t>
            </a:r>
          </a:p>
        </p:txBody>
      </p:sp>
      <p:sp>
        <p:nvSpPr>
          <p:cNvPr id="302" name="Shape 302"/>
          <p:cNvSpPr/>
          <p:nvPr/>
        </p:nvSpPr>
        <p:spPr>
          <a:xfrm>
            <a:off x="5230100" y="3917431"/>
            <a:ext cx="1607767" cy="1"/>
          </a:xfrm>
          <a:prstGeom prst="line">
            <a:avLst/>
          </a:prstGeom>
          <a:ln w="25400">
            <a:solidFill>
              <a:srgbClr val="000000"/>
            </a:solidFill>
            <a:tailEnd type="triangle"/>
          </a:ln>
        </p:spPr>
        <p:txBody>
          <a:bodyPr lIns="0" tIns="0" rIns="0" bIns="0"/>
          <a:lstStyle/>
          <a:p>
            <a:pPr defTabSz="457200">
              <a:defRPr sz="1200">
                <a:latin typeface="Helvetica"/>
                <a:ea typeface="Helvetica"/>
                <a:cs typeface="Helvetica"/>
                <a:sym typeface="Helvetica"/>
              </a:defRPr>
            </a:pPr>
            <a:endParaRPr/>
          </a:p>
        </p:txBody>
      </p:sp>
      <p:sp>
        <p:nvSpPr>
          <p:cNvPr id="303" name="Shape 303"/>
          <p:cNvSpPr/>
          <p:nvPr/>
        </p:nvSpPr>
        <p:spPr>
          <a:xfrm>
            <a:off x="8056929" y="3917431"/>
            <a:ext cx="1607232" cy="1"/>
          </a:xfrm>
          <a:prstGeom prst="line">
            <a:avLst/>
          </a:prstGeom>
          <a:ln w="25400">
            <a:solidFill>
              <a:srgbClr val="000000"/>
            </a:solidFill>
            <a:tailEnd type="triangle"/>
          </a:ln>
        </p:spPr>
        <p:txBody>
          <a:bodyPr lIns="0" tIns="0" rIns="0" bIns="0"/>
          <a:lstStyle/>
          <a:p>
            <a:pPr defTabSz="457200">
              <a:defRPr sz="1200">
                <a:latin typeface="Helvetica"/>
                <a:ea typeface="Helvetica"/>
                <a:cs typeface="Helvetica"/>
                <a:sym typeface="Helvetica"/>
              </a:defRPr>
            </a:pPr>
            <a:endParaRPr/>
          </a:p>
        </p:txBody>
      </p:sp>
      <p:sp>
        <p:nvSpPr>
          <p:cNvPr id="304" name="Shape 304"/>
          <p:cNvSpPr/>
          <p:nvPr/>
        </p:nvSpPr>
        <p:spPr>
          <a:xfrm>
            <a:off x="3195513" y="1255679"/>
            <a:ext cx="2685564"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Discriminatory</a:t>
            </a:r>
          </a:p>
          <a:p>
            <a:pPr algn="ctr">
              <a:defRPr sz="3000"/>
            </a:pPr>
            <a:r>
              <a:t>Inputs</a:t>
            </a:r>
          </a:p>
        </p:txBody>
      </p:sp>
      <p:grpSp>
        <p:nvGrpSpPr>
          <p:cNvPr id="309" name="Group 309"/>
          <p:cNvGrpSpPr/>
          <p:nvPr/>
        </p:nvGrpSpPr>
        <p:grpSpPr>
          <a:xfrm>
            <a:off x="3532718" y="2461088"/>
            <a:ext cx="2011155" cy="2300949"/>
            <a:chOff x="0" y="0"/>
            <a:chExt cx="2011154" cy="2300947"/>
          </a:xfrm>
        </p:grpSpPr>
        <p:pic>
          <p:nvPicPr>
            <p:cNvPr id="305" name="pasted-image.png"/>
            <p:cNvPicPr>
              <a:picLocks noChangeAspect="1"/>
            </p:cNvPicPr>
            <p:nvPr/>
          </p:nvPicPr>
          <p:blipFill>
            <a:blip r:embed="rId4">
              <a:alphaModFix amt="38693"/>
              <a:extLst/>
            </a:blip>
            <a:stretch>
              <a:fillRect/>
            </a:stretch>
          </p:blipFill>
          <p:spPr>
            <a:xfrm>
              <a:off x="0" y="0"/>
              <a:ext cx="980441" cy="980441"/>
            </a:xfrm>
            <a:prstGeom prst="rect">
              <a:avLst/>
            </a:prstGeom>
            <a:ln w="12700" cap="flat">
              <a:noFill/>
              <a:miter lim="400000"/>
            </a:ln>
            <a:effectLst/>
          </p:spPr>
        </p:pic>
        <p:pic>
          <p:nvPicPr>
            <p:cNvPr id="306" name="pasted-image.png"/>
            <p:cNvPicPr>
              <a:picLocks noChangeAspect="1"/>
            </p:cNvPicPr>
            <p:nvPr/>
          </p:nvPicPr>
          <p:blipFill>
            <a:blip r:embed="rId5">
              <a:extLst/>
            </a:blip>
            <a:srcRect/>
            <a:stretch>
              <a:fillRect/>
            </a:stretch>
          </p:blipFill>
          <p:spPr>
            <a:xfrm>
              <a:off x="149488" y="337681"/>
              <a:ext cx="1607667" cy="1607667"/>
            </a:xfrm>
            <a:prstGeom prst="rect">
              <a:avLst/>
            </a:prstGeom>
            <a:ln w="12700" cap="flat">
              <a:noFill/>
              <a:miter lim="400000"/>
            </a:ln>
            <a:effectLst/>
          </p:spPr>
        </p:pic>
        <p:pic>
          <p:nvPicPr>
            <p:cNvPr id="307" name="pasted-image.png"/>
            <p:cNvPicPr>
              <a:picLocks noChangeAspect="1"/>
            </p:cNvPicPr>
            <p:nvPr/>
          </p:nvPicPr>
          <p:blipFill>
            <a:blip r:embed="rId5">
              <a:extLst/>
            </a:blip>
            <a:srcRect/>
            <a:stretch>
              <a:fillRect/>
            </a:stretch>
          </p:blipFill>
          <p:spPr>
            <a:xfrm>
              <a:off x="263788" y="515481"/>
              <a:ext cx="1607667" cy="1607667"/>
            </a:xfrm>
            <a:prstGeom prst="rect">
              <a:avLst/>
            </a:prstGeom>
            <a:ln w="12700" cap="flat">
              <a:noFill/>
              <a:miter lim="400000"/>
            </a:ln>
            <a:effectLst/>
          </p:spPr>
        </p:pic>
        <p:pic>
          <p:nvPicPr>
            <p:cNvPr id="308" name="pasted-image.png"/>
            <p:cNvPicPr>
              <a:picLocks noChangeAspect="1"/>
            </p:cNvPicPr>
            <p:nvPr/>
          </p:nvPicPr>
          <p:blipFill>
            <a:blip r:embed="rId5">
              <a:extLst/>
            </a:blip>
            <a:srcRect/>
            <a:stretch>
              <a:fillRect/>
            </a:stretch>
          </p:blipFill>
          <p:spPr>
            <a:xfrm>
              <a:off x="403488" y="693281"/>
              <a:ext cx="1607667" cy="1607667"/>
            </a:xfrm>
            <a:prstGeom prst="rect">
              <a:avLst/>
            </a:prstGeom>
            <a:ln w="12700" cap="flat">
              <a:noFill/>
              <a:miter lim="400000"/>
            </a:ln>
            <a:effectLst/>
          </p:spPr>
        </p:pic>
      </p:grpSp>
      <p:sp>
        <p:nvSpPr>
          <p:cNvPr id="310" name="Shape 310"/>
          <p:cNvSpPr/>
          <p:nvPr/>
        </p:nvSpPr>
        <p:spPr>
          <a:xfrm>
            <a:off x="2650462" y="5366786"/>
            <a:ext cx="6891076"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How to Generate Discriminatory Inputs?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9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9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30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3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29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29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7" nodeType="afterEffect">
                                  <p:stCondLst>
                                    <p:cond delay="0"/>
                                  </p:stCondLst>
                                  <p:iterate>
                                    <p:tmAbs val="0"/>
                                  </p:iterate>
                                  <p:childTnLst>
                                    <p:set>
                                      <p:cBhvr>
                                        <p:cTn id="26" fill="hold"/>
                                        <p:tgtEl>
                                          <p:spTgt spid="302"/>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8" nodeType="afterEffect">
                                  <p:stCondLst>
                                    <p:cond delay="0"/>
                                  </p:stCondLst>
                                  <p:iterate>
                                    <p:tmAbs val="0"/>
                                  </p:iterate>
                                  <p:childTnLst>
                                    <p:set>
                                      <p:cBhvr>
                                        <p:cTn id="29" fill="hold"/>
                                        <p:tgtEl>
                                          <p:spTgt spid="29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9" nodeType="clickEffect">
                                  <p:stCondLst>
                                    <p:cond delay="0"/>
                                  </p:stCondLst>
                                  <p:iterate>
                                    <p:tmAbs val="0"/>
                                  </p:iterate>
                                  <p:childTnLst>
                                    <p:set>
                                      <p:cBhvr>
                                        <p:cTn id="33" fill="hold"/>
                                        <p:tgtEl>
                                          <p:spTgt spid="30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10" nodeType="afterEffect">
                                  <p:stCondLst>
                                    <p:cond delay="0"/>
                                  </p:stCondLst>
                                  <p:iterate>
                                    <p:tmAbs val="0"/>
                                  </p:iterate>
                                  <p:childTnLst>
                                    <p:set>
                                      <p:cBhvr>
                                        <p:cTn id="36" fill="hold"/>
                                        <p:tgtEl>
                                          <p:spTgt spid="300"/>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1" nodeType="afterEffect">
                                  <p:stCondLst>
                                    <p:cond delay="0"/>
                                  </p:stCondLst>
                                  <p:iterate>
                                    <p:tmAbs val="0"/>
                                  </p:iterate>
                                  <p:childTnLst>
                                    <p:set>
                                      <p:cBhvr>
                                        <p:cTn id="39" fill="hold"/>
                                        <p:tgtEl>
                                          <p:spTgt spid="30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12" nodeType="clickEffect">
                                  <p:stCondLst>
                                    <p:cond delay="0"/>
                                  </p:stCondLst>
                                  <p:iterate>
                                    <p:tmAbs val="0"/>
                                  </p:iterate>
                                  <p:childTnLst>
                                    <p:set>
                                      <p:cBhvr>
                                        <p:cTn id="43" fill="hold"/>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2" animBg="1" advAuto="0"/>
      <p:bldP spid="296" grpId="1" animBg="1" advAuto="0"/>
      <p:bldP spid="297" grpId="6" animBg="1" advAuto="0"/>
      <p:bldP spid="298" grpId="5" animBg="1" advAuto="0"/>
      <p:bldP spid="299" grpId="8" animBg="1" advAuto="0"/>
      <p:bldP spid="300" grpId="10" animBg="1" advAuto="0"/>
      <p:bldP spid="301" grpId="11" animBg="1" advAuto="0"/>
      <p:bldP spid="302" grpId="7" animBg="1" advAuto="0"/>
      <p:bldP spid="303" grpId="9" animBg="1" advAuto="0"/>
      <p:bldP spid="304" grpId="4" animBg="1" advAuto="0"/>
      <p:bldP spid="309" grpId="3" animBg="1" advAuto="0"/>
      <p:bldP spid="310" grpId="1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a:t>
            </a:r>
            <a:endParaRPr lang="en-US" dirty="0"/>
          </a:p>
        </p:txBody>
      </p:sp>
      <p:pic>
        <p:nvPicPr>
          <p:cNvPr id="4" name="Content Placeholder 3"/>
          <p:cNvPicPr>
            <a:picLocks noGrp="1" noChangeAspect="1"/>
          </p:cNvPicPr>
          <p:nvPr>
            <p:ph idx="1"/>
          </p:nvPr>
        </p:nvPicPr>
        <p:blipFill>
          <a:blip r:embed="rId2"/>
          <a:srcRect t="22502" b="22502"/>
          <a:stretch>
            <a:fillRect/>
          </a:stretch>
        </p:blipFill>
        <p:spPr>
          <a:xfrm>
            <a:off x="279400" y="1231901"/>
            <a:ext cx="10972800" cy="4525963"/>
          </a:xfrm>
        </p:spPr>
      </p:pic>
    </p:spTree>
    <p:extLst>
      <p:ext uri="{BB962C8B-B14F-4D97-AF65-F5344CB8AC3E}">
        <p14:creationId xmlns:p14="http://schemas.microsoft.com/office/powerpoint/2010/main" val="42831271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p:cNvSpPr>
          <p:nvPr>
            <p:ph type="title"/>
          </p:nvPr>
        </p:nvSpPr>
        <p:spPr>
          <a:prstGeom prst="rect">
            <a:avLst/>
          </a:prstGeom>
        </p:spPr>
        <p:txBody>
          <a:bodyPr/>
          <a:lstStyle/>
          <a:p>
            <a:r>
              <a:t>Objectives</a:t>
            </a:r>
          </a:p>
        </p:txBody>
      </p:sp>
      <p:sp>
        <p:nvSpPr>
          <p:cNvPr id="363" name="Shape 363"/>
          <p:cNvSpPr>
            <a:spLocks noGrp="1"/>
          </p:cNvSpPr>
          <p:nvPr>
            <p:ph type="body" idx="1"/>
          </p:nvPr>
        </p:nvSpPr>
        <p:spPr>
          <a:xfrm>
            <a:off x="3747707" y="1573510"/>
            <a:ext cx="7895891" cy="3872905"/>
          </a:xfrm>
          <a:prstGeom prst="rect">
            <a:avLst/>
          </a:prstGeom>
        </p:spPr>
        <p:txBody>
          <a:bodyPr lIns="71437" tIns="71437" rIns="71437" bIns="71437" anchor="ctr"/>
          <a:lstStyle/>
          <a:p>
            <a:pPr marL="808264" lvl="1" indent="-465364" defTabSz="821531">
              <a:spcBef>
                <a:spcPts val="4500"/>
              </a:spcBef>
              <a:buSzPct val="75000"/>
              <a:buChar char="•"/>
              <a:defRPr sz="3800"/>
            </a:pPr>
            <a:r>
              <a:rPr dirty="0"/>
              <a:t>generate discriminatory inputs</a:t>
            </a:r>
          </a:p>
          <a:p>
            <a:pPr marL="808264" lvl="1" indent="-465364" defTabSz="821531">
              <a:spcBef>
                <a:spcPts val="4500"/>
              </a:spcBef>
              <a:buSzPct val="75000"/>
              <a:buChar char="•"/>
              <a:defRPr sz="3800"/>
            </a:pPr>
            <a:r>
              <a:rPr dirty="0"/>
              <a:t>expose </a:t>
            </a:r>
            <a:r>
              <a:rPr lang="en-US" dirty="0" smtClean="0"/>
              <a:t>fairness violations</a:t>
            </a:r>
            <a:endParaRPr dirty="0"/>
          </a:p>
        </p:txBody>
      </p:sp>
      <p:sp>
        <p:nvSpPr>
          <p:cNvPr id="362" name="Shape 362"/>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30</a:t>
            </a:fld>
            <a:endParaRPr/>
          </a:p>
        </p:txBody>
      </p:sp>
      <p:sp>
        <p:nvSpPr>
          <p:cNvPr id="364" name="Shape 364"/>
          <p:cNvSpPr/>
          <p:nvPr/>
        </p:nvSpPr>
        <p:spPr>
          <a:xfrm>
            <a:off x="1226473" y="2602092"/>
            <a:ext cx="1859423" cy="1653816"/>
          </a:xfrm>
          <a:prstGeom prst="rect">
            <a:avLst/>
          </a:prstGeom>
          <a:blipFill>
            <a:blip r:embed="rId2"/>
          </a:blipFill>
          <a:ln w="12700">
            <a:miter lim="400000"/>
          </a:ln>
          <a:effectLst>
            <a:outerShdw blurRad="266700" dir="5400000" rotWithShape="0">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FFFFFF"/>
                </a:solidFill>
              </a:defRPr>
            </a:lvl1pPr>
          </a:lstStyle>
          <a:p>
            <a:r>
              <a:t>ASTRAEA</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36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6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363">
                                            <p:bg/>
                                          </p:spTgt>
                                        </p:tgtEl>
                                        <p:attrNameLst>
                                          <p:attrName>style.visibility</p:attrName>
                                        </p:attrNameLst>
                                      </p:cBhvr>
                                      <p:to>
                                        <p:strVal val="visible"/>
                                      </p:to>
                                    </p:set>
                                  </p:childTnLst>
                                </p:cTn>
                              </p:par>
                              <p:par>
                                <p:cTn id="13" presetID="1" presetClass="entr" presetSubtype="0" fill="hold" grpId="3" nodeType="withEffect">
                                  <p:stCondLst>
                                    <p:cond delay="0"/>
                                  </p:stCondLst>
                                  <p:iterate>
                                    <p:tmAbs val="0"/>
                                  </p:iterate>
                                  <p:childTnLst>
                                    <p:set>
                                      <p:cBhvr>
                                        <p:cTn id="14" fill="hold"/>
                                        <p:tgtEl>
                                          <p:spTgt spid="36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iterate>
                                    <p:tmAbs val="0"/>
                                  </p:iterate>
                                  <p:childTnLst>
                                    <p:set>
                                      <p:cBhvr>
                                        <p:cTn id="18" fill="hold"/>
                                        <p:tgtEl>
                                          <p:spTgt spid="3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2" animBg="1" advAuto="0"/>
      <p:bldP spid="363" grpId="3" build="p" bldLvl="5" animBg="1" advAuto="0"/>
      <p:bldP spid="364"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p:cNvSpPr>
          <p:nvPr>
            <p:ph type="title"/>
          </p:nvPr>
        </p:nvSpPr>
        <p:spPr>
          <a:xfrm>
            <a:off x="609600" y="-209898"/>
            <a:ext cx="10972800" cy="1143000"/>
          </a:xfrm>
          <a:prstGeom prst="rect">
            <a:avLst/>
          </a:prstGeom>
        </p:spPr>
        <p:txBody>
          <a:bodyPr/>
          <a:lstStyle/>
          <a:p>
            <a:r>
              <a:rPr dirty="0"/>
              <a:t>NLP Tasks</a:t>
            </a:r>
          </a:p>
        </p:txBody>
      </p:sp>
      <p:sp>
        <p:nvSpPr>
          <p:cNvPr id="372" name="Shape 372"/>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31</a:t>
            </a:fld>
            <a:endParaRPr/>
          </a:p>
        </p:txBody>
      </p:sp>
      <p:sp>
        <p:nvSpPr>
          <p:cNvPr id="373" name="Shape 373"/>
          <p:cNvSpPr>
            <a:spLocks noGrp="1"/>
          </p:cNvSpPr>
          <p:nvPr>
            <p:ph type="body" idx="4294967295"/>
          </p:nvPr>
        </p:nvSpPr>
        <p:spPr>
          <a:xfrm>
            <a:off x="0" y="881063"/>
            <a:ext cx="10972800" cy="5257800"/>
          </a:xfrm>
          <a:prstGeom prst="rect">
            <a:avLst/>
          </a:prstGeom>
        </p:spPr>
        <p:txBody>
          <a:bodyPr lIns="45719" tIns="45719" rIns="45719" bIns="45719">
            <a:noAutofit/>
          </a:bodyPr>
          <a:lstStyle/>
          <a:p>
            <a:pPr marL="270710" indent="-270710">
              <a:lnSpc>
                <a:spcPct val="120000"/>
              </a:lnSpc>
              <a:spcBef>
                <a:spcPts val="200"/>
              </a:spcBef>
              <a:buChar char="•"/>
              <a:defRPr sz="2700"/>
            </a:pPr>
            <a:r>
              <a:rPr dirty="0"/>
              <a:t>Sentiment Analysis: type and magnitude of emotion</a:t>
            </a:r>
          </a:p>
          <a:p>
            <a:pPr marL="1032710" lvl="2" indent="-270710">
              <a:lnSpc>
                <a:spcPct val="120000"/>
              </a:lnSpc>
              <a:spcBef>
                <a:spcPts val="200"/>
              </a:spcBef>
              <a:defRPr sz="2700"/>
            </a:pPr>
            <a:r>
              <a:rPr dirty="0"/>
              <a:t>The {CEO/Cleaner} feels </a:t>
            </a:r>
            <a:r>
              <a:rPr dirty="0">
                <a:solidFill>
                  <a:srgbClr val="FF2600"/>
                </a:solidFill>
              </a:rPr>
              <a:t>enraged/</a:t>
            </a:r>
            <a:r>
              <a:rPr dirty="0">
                <a:solidFill>
                  <a:srgbClr val="0433FF"/>
                </a:solidFill>
              </a:rPr>
              <a:t>happy</a:t>
            </a:r>
            <a:r>
              <a:rPr dirty="0"/>
              <a:t> —&gt; </a:t>
            </a:r>
            <a:r>
              <a:rPr dirty="0">
                <a:solidFill>
                  <a:srgbClr val="FF2600"/>
                </a:solidFill>
              </a:rPr>
              <a:t>-ve</a:t>
            </a:r>
            <a:r>
              <a:rPr dirty="0"/>
              <a:t>/</a:t>
            </a:r>
            <a:r>
              <a:rPr dirty="0">
                <a:solidFill>
                  <a:srgbClr val="0433FF"/>
                </a:solidFill>
              </a:rPr>
              <a:t>+ve</a:t>
            </a:r>
            <a:r>
              <a:rPr dirty="0"/>
              <a:t> sentiment</a:t>
            </a:r>
          </a:p>
        </p:txBody>
      </p:sp>
      <p:sp>
        <p:nvSpPr>
          <p:cNvPr id="374" name="Shape 374"/>
          <p:cNvSpPr/>
          <p:nvPr/>
        </p:nvSpPr>
        <p:spPr>
          <a:xfrm>
            <a:off x="8226788" y="6249941"/>
            <a:ext cx="3725502" cy="2540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1219169">
              <a:defRPr u="sng">
                <a:solidFill>
                  <a:srgbClr val="E36C09"/>
                </a:solidFill>
                <a:uFill>
                  <a:solidFill>
                    <a:srgbClr val="E36C09"/>
                  </a:solidFill>
                </a:uFill>
                <a:hlinkClick r:id="rId2"/>
              </a:defRPr>
            </a:lvl1pPr>
          </a:lstStyle>
          <a:p>
            <a:pPr>
              <a:defRPr u="none">
                <a:solidFill>
                  <a:srgbClr val="000000"/>
                </a:solidFill>
                <a:uFillTx/>
              </a:defRPr>
            </a:pPr>
            <a:r>
              <a:rPr u="sng" dirty="0">
                <a:solidFill>
                  <a:srgbClr val="E36C09"/>
                </a:solidFill>
                <a:uFill>
                  <a:solidFill>
                    <a:srgbClr val="E36C09"/>
                  </a:solidFill>
                </a:uFill>
                <a:hlinkClick r:id="rId2"/>
              </a:rPr>
              <a:t>https://cloud.google.com/natural-language/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32</a:t>
            </a:fld>
            <a:endParaRPr/>
          </a:p>
        </p:txBody>
      </p:sp>
      <p:sp>
        <p:nvSpPr>
          <p:cNvPr id="378" name="Shape 378"/>
          <p:cNvSpPr>
            <a:spLocks noGrp="1"/>
          </p:cNvSpPr>
          <p:nvPr>
            <p:ph type="body" idx="4294967295"/>
          </p:nvPr>
        </p:nvSpPr>
        <p:spPr>
          <a:xfrm>
            <a:off x="0" y="881063"/>
            <a:ext cx="10972800" cy="5257800"/>
          </a:xfrm>
          <a:prstGeom prst="rect">
            <a:avLst/>
          </a:prstGeom>
        </p:spPr>
        <p:txBody>
          <a:bodyPr lIns="45719" tIns="45719" rIns="45719" bIns="45719">
            <a:noAutofit/>
          </a:bodyPr>
          <a:lstStyle/>
          <a:p>
            <a:pPr marL="270710" indent="-270710">
              <a:lnSpc>
                <a:spcPct val="120000"/>
              </a:lnSpc>
              <a:spcBef>
                <a:spcPts val="200"/>
              </a:spcBef>
              <a:buChar char="•"/>
              <a:defRPr sz="2700"/>
            </a:pPr>
            <a:r>
              <a:t>Sentiment Analysis: type and magnitude of emotion</a:t>
            </a:r>
          </a:p>
          <a:p>
            <a:pPr marL="1032710" lvl="2" indent="-270710">
              <a:lnSpc>
                <a:spcPct val="120000"/>
              </a:lnSpc>
              <a:spcBef>
                <a:spcPts val="200"/>
              </a:spcBef>
              <a:defRPr sz="2700"/>
            </a:pPr>
            <a:r>
              <a:t>The {CEO/Cleaner} feels enraged/happy —&gt; -ve/+ve sentiment</a:t>
            </a:r>
          </a:p>
          <a:p>
            <a:pPr marL="1032710" lvl="2" indent="-270710">
              <a:lnSpc>
                <a:spcPct val="120000"/>
              </a:lnSpc>
              <a:spcBef>
                <a:spcPts val="200"/>
              </a:spcBef>
              <a:defRPr sz="2700"/>
            </a:pPr>
            <a:endParaRPr/>
          </a:p>
          <a:p>
            <a:pPr marL="270710" indent="-270710">
              <a:lnSpc>
                <a:spcPct val="120000"/>
              </a:lnSpc>
              <a:spcBef>
                <a:spcPts val="200"/>
              </a:spcBef>
              <a:buChar char="•"/>
              <a:defRPr sz="2700"/>
            </a:pPr>
            <a:r>
              <a:t>Mask Language Modelling: fill in the blank task</a:t>
            </a:r>
          </a:p>
          <a:p>
            <a:pPr marL="1032710" lvl="2" indent="-270710">
              <a:lnSpc>
                <a:spcPct val="120000"/>
              </a:lnSpc>
              <a:spcBef>
                <a:spcPts val="200"/>
              </a:spcBef>
              <a:defRPr sz="2700"/>
            </a:pPr>
            <a:r>
              <a:t>The CEO walked to </a:t>
            </a:r>
            <a:r>
              <a:rPr>
                <a:solidFill>
                  <a:srgbClr val="FF9300"/>
                </a:solidFill>
              </a:rPr>
              <a:t>[MASK] </a:t>
            </a:r>
            <a:r>
              <a:t>home —&gt; {</a:t>
            </a:r>
            <a:r>
              <a:rPr>
                <a:solidFill>
                  <a:srgbClr val="0433FF"/>
                </a:solidFill>
              </a:rPr>
              <a:t>his</a:t>
            </a:r>
            <a:r>
              <a:rPr>
                <a:solidFill>
                  <a:srgbClr val="FF2600"/>
                </a:solidFill>
              </a:rPr>
              <a:t>/her</a:t>
            </a:r>
            <a:r>
              <a:t>}</a:t>
            </a:r>
          </a:p>
        </p:txBody>
      </p:sp>
      <p:sp>
        <p:nvSpPr>
          <p:cNvPr id="379" name="Shape 379"/>
          <p:cNvSpPr/>
          <p:nvPr/>
        </p:nvSpPr>
        <p:spPr>
          <a:xfrm>
            <a:off x="8865186" y="5993174"/>
            <a:ext cx="3087104"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a:latin typeface="Helvetica"/>
                <a:ea typeface="Helvetica"/>
                <a:cs typeface="Helvetica"/>
                <a:sym typeface="Helvetica"/>
              </a:defRPr>
            </a:pPr>
            <a:r>
              <a:rPr u="sng" dirty="0">
                <a:solidFill>
                  <a:srgbClr val="E36C09"/>
                </a:solidFill>
                <a:uFill>
                  <a:solidFill>
                    <a:srgbClr val="E36C09"/>
                  </a:solidFill>
                </a:uFill>
                <a:hlinkClick r:id="rId2"/>
              </a:rPr>
              <a:t>https://tinyurl.com/gender-bias-male</a:t>
            </a:r>
          </a:p>
          <a:p>
            <a:pPr defTabSz="457200">
              <a:defRPr>
                <a:latin typeface="Helvetica"/>
                <a:ea typeface="Helvetica"/>
                <a:cs typeface="Helvetica"/>
                <a:sym typeface="Helvetica"/>
              </a:defRPr>
            </a:pPr>
            <a:r>
              <a:rPr u="sng" dirty="0">
                <a:solidFill>
                  <a:srgbClr val="E36C09"/>
                </a:solidFill>
                <a:uFill>
                  <a:solidFill>
                    <a:srgbClr val="E36C09"/>
                  </a:solidFill>
                </a:uFill>
                <a:hlinkClick r:id="rId3"/>
              </a:rPr>
              <a:t>https://tinyurl.com/gender-bias-female</a:t>
            </a:r>
          </a:p>
        </p:txBody>
      </p:sp>
      <p:sp>
        <p:nvSpPr>
          <p:cNvPr id="7" name="Shape 371"/>
          <p:cNvSpPr>
            <a:spLocks noGrp="1"/>
          </p:cNvSpPr>
          <p:nvPr>
            <p:ph type="title"/>
          </p:nvPr>
        </p:nvSpPr>
        <p:spPr>
          <a:xfrm>
            <a:off x="609600" y="-209898"/>
            <a:ext cx="10972800" cy="1143000"/>
          </a:xfrm>
          <a:prstGeom prst="rect">
            <a:avLst/>
          </a:prstGeom>
        </p:spPr>
        <p:txBody>
          <a:bodyPr/>
          <a:lstStyle/>
          <a:p>
            <a:r>
              <a:rPr dirty="0"/>
              <a:t>NLP Tasks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33</a:t>
            </a:fld>
            <a:endParaRPr/>
          </a:p>
        </p:txBody>
      </p:sp>
      <p:sp>
        <p:nvSpPr>
          <p:cNvPr id="383" name="Shape 383"/>
          <p:cNvSpPr>
            <a:spLocks noGrp="1"/>
          </p:cNvSpPr>
          <p:nvPr>
            <p:ph type="body" idx="4294967295"/>
          </p:nvPr>
        </p:nvSpPr>
        <p:spPr>
          <a:xfrm>
            <a:off x="0" y="881063"/>
            <a:ext cx="10972800" cy="5257800"/>
          </a:xfrm>
          <a:prstGeom prst="rect">
            <a:avLst/>
          </a:prstGeom>
        </p:spPr>
        <p:txBody>
          <a:bodyPr lIns="45719" tIns="45719" rIns="45719" bIns="45719">
            <a:noAutofit/>
          </a:bodyPr>
          <a:lstStyle/>
          <a:p>
            <a:pPr marL="270710" indent="-270710">
              <a:lnSpc>
                <a:spcPct val="120000"/>
              </a:lnSpc>
              <a:spcBef>
                <a:spcPts val="200"/>
              </a:spcBef>
              <a:buChar char="•"/>
              <a:defRPr sz="2700"/>
            </a:pPr>
            <a:r>
              <a:rPr dirty="0"/>
              <a:t>Sentiment Analysis: type and magnitude of emotion</a:t>
            </a:r>
          </a:p>
          <a:p>
            <a:pPr marL="1032710" lvl="2" indent="-270710">
              <a:lnSpc>
                <a:spcPct val="120000"/>
              </a:lnSpc>
              <a:spcBef>
                <a:spcPts val="200"/>
              </a:spcBef>
              <a:defRPr sz="2700"/>
            </a:pPr>
            <a:r>
              <a:rPr dirty="0"/>
              <a:t>The {CEO/Cleaner} feels enraged/happy —&gt; -ve/+ve sentiment</a:t>
            </a:r>
          </a:p>
          <a:p>
            <a:pPr marL="1032710" lvl="2" indent="-270710">
              <a:lnSpc>
                <a:spcPct val="120000"/>
              </a:lnSpc>
              <a:spcBef>
                <a:spcPts val="200"/>
              </a:spcBef>
              <a:defRPr sz="2700"/>
            </a:pPr>
            <a:endParaRPr dirty="0"/>
          </a:p>
          <a:p>
            <a:pPr marL="270710" indent="-270710">
              <a:lnSpc>
                <a:spcPct val="120000"/>
              </a:lnSpc>
              <a:spcBef>
                <a:spcPts val="200"/>
              </a:spcBef>
              <a:buChar char="•"/>
              <a:defRPr sz="2700"/>
            </a:pPr>
            <a:r>
              <a:rPr dirty="0"/>
              <a:t>Mask Language Modelling: fill in the blank task</a:t>
            </a:r>
          </a:p>
          <a:p>
            <a:pPr marL="1032710" lvl="2" indent="-270710">
              <a:lnSpc>
                <a:spcPct val="120000"/>
              </a:lnSpc>
              <a:spcBef>
                <a:spcPts val="200"/>
              </a:spcBef>
              <a:defRPr sz="2700"/>
            </a:pPr>
            <a:r>
              <a:rPr dirty="0"/>
              <a:t>The CEO walked to [MASK] home —&gt; {his/her}</a:t>
            </a:r>
            <a:endParaRPr dirty="0">
              <a:solidFill>
                <a:srgbClr val="FF2600"/>
              </a:solidFill>
            </a:endParaRPr>
          </a:p>
          <a:p>
            <a:pPr marL="1032710" lvl="2" indent="-270710">
              <a:lnSpc>
                <a:spcPct val="120000"/>
              </a:lnSpc>
              <a:spcBef>
                <a:spcPts val="200"/>
              </a:spcBef>
              <a:defRPr sz="2700"/>
            </a:pPr>
            <a:endParaRPr dirty="0">
              <a:solidFill>
                <a:srgbClr val="FF2600"/>
              </a:solidFill>
            </a:endParaRPr>
          </a:p>
          <a:p>
            <a:pPr marL="270710" indent="-270710">
              <a:lnSpc>
                <a:spcPct val="120000"/>
              </a:lnSpc>
              <a:spcBef>
                <a:spcPts val="200"/>
              </a:spcBef>
              <a:buChar char="•"/>
              <a:defRPr sz="2700"/>
            </a:pPr>
            <a:r>
              <a:rPr dirty="0"/>
              <a:t>Co-reference Resolution: entity reference</a:t>
            </a:r>
          </a:p>
          <a:p>
            <a:pPr marL="1032710" lvl="2" indent="-270710">
              <a:lnSpc>
                <a:spcPct val="120000"/>
              </a:lnSpc>
              <a:spcBef>
                <a:spcPts val="200"/>
              </a:spcBef>
              <a:defRPr sz="2700"/>
            </a:pPr>
            <a:r>
              <a:rPr dirty="0"/>
              <a:t>The</a:t>
            </a:r>
            <a:r>
              <a:rPr b="1" dirty="0"/>
              <a:t> farmer</a:t>
            </a:r>
            <a:r>
              <a:rPr dirty="0"/>
              <a:t> was passing by. {</a:t>
            </a:r>
            <a:r>
              <a:rPr dirty="0">
                <a:solidFill>
                  <a:srgbClr val="0433FF"/>
                </a:solidFill>
              </a:rPr>
              <a:t>He</a:t>
            </a:r>
            <a:r>
              <a:rPr dirty="0"/>
              <a:t>/</a:t>
            </a:r>
            <a:r>
              <a:rPr dirty="0">
                <a:solidFill>
                  <a:srgbClr val="FF2600"/>
                </a:solidFill>
              </a:rPr>
              <a:t>She</a:t>
            </a:r>
            <a:r>
              <a:rPr dirty="0"/>
              <a:t>} told the baker to hop in. —&gt; {</a:t>
            </a:r>
            <a:r>
              <a:rPr b="1" dirty="0"/>
              <a:t>farmer</a:t>
            </a:r>
            <a:r>
              <a:rPr dirty="0"/>
              <a:t>, </a:t>
            </a:r>
            <a:r>
              <a:rPr dirty="0">
                <a:solidFill>
                  <a:srgbClr val="0433FF"/>
                </a:solidFill>
              </a:rPr>
              <a:t>He</a:t>
            </a:r>
            <a:r>
              <a:rPr dirty="0"/>
              <a:t>} vs {</a:t>
            </a:r>
            <a:r>
              <a:rPr b="1" dirty="0"/>
              <a:t>farmer</a:t>
            </a:r>
            <a:r>
              <a:rPr dirty="0"/>
              <a:t>, </a:t>
            </a:r>
            <a:r>
              <a:rPr dirty="0">
                <a:solidFill>
                  <a:srgbClr val="FF2600"/>
                </a:solidFill>
              </a:rPr>
              <a:t>She</a:t>
            </a:r>
            <a:r>
              <a:rPr dirty="0"/>
              <a:t>} vs {</a:t>
            </a:r>
            <a:r>
              <a:rPr b="1" dirty="0"/>
              <a:t>farmer</a:t>
            </a:r>
            <a:r>
              <a:rPr dirty="0"/>
              <a:t>, </a:t>
            </a:r>
            <a:r>
              <a:rPr dirty="0">
                <a:solidFill>
                  <a:srgbClr val="FF2600"/>
                </a:solidFill>
              </a:rPr>
              <a:t>baker</a:t>
            </a:r>
            <a:r>
              <a:rPr dirty="0"/>
              <a:t>}</a:t>
            </a:r>
          </a:p>
        </p:txBody>
      </p:sp>
      <p:sp>
        <p:nvSpPr>
          <p:cNvPr id="384" name="Shape 384"/>
          <p:cNvSpPr/>
          <p:nvPr/>
        </p:nvSpPr>
        <p:spPr>
          <a:xfrm>
            <a:off x="8419161" y="5974079"/>
            <a:ext cx="3533128" cy="523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a:latin typeface="Helvetica"/>
                <a:ea typeface="Helvetica"/>
                <a:cs typeface="Helvetica"/>
                <a:sym typeface="Helvetica"/>
              </a:defRPr>
            </a:pPr>
            <a:r>
              <a:rPr u="sng" dirty="0">
                <a:solidFill>
                  <a:srgbClr val="E36C09"/>
                </a:solidFill>
                <a:uFill>
                  <a:solidFill>
                    <a:srgbClr val="E36C09"/>
                  </a:solidFill>
                </a:uFill>
                <a:hlinkClick r:id="rId2"/>
              </a:rPr>
              <a:t>https://tinyurl.com/coref-gender-bias-male</a:t>
            </a:r>
          </a:p>
          <a:p>
            <a:pPr defTabSz="457200">
              <a:defRPr>
                <a:latin typeface="Helvetica"/>
                <a:ea typeface="Helvetica"/>
                <a:cs typeface="Helvetica"/>
                <a:sym typeface="Helvetica"/>
              </a:defRPr>
            </a:pPr>
            <a:r>
              <a:rPr u="sng" dirty="0">
                <a:solidFill>
                  <a:srgbClr val="E36C09"/>
                </a:solidFill>
                <a:uFill>
                  <a:solidFill>
                    <a:srgbClr val="E36C09"/>
                  </a:solidFill>
                </a:uFill>
                <a:hlinkClick r:id="rId3"/>
              </a:rPr>
              <a:t>https://tinyurl.com/coref-gender-bias-female</a:t>
            </a:r>
          </a:p>
        </p:txBody>
      </p:sp>
      <p:sp>
        <p:nvSpPr>
          <p:cNvPr id="7" name="Shape 371"/>
          <p:cNvSpPr>
            <a:spLocks noGrp="1"/>
          </p:cNvSpPr>
          <p:nvPr>
            <p:ph type="title"/>
          </p:nvPr>
        </p:nvSpPr>
        <p:spPr>
          <a:xfrm>
            <a:off x="609600" y="-209898"/>
            <a:ext cx="10972800" cy="1143000"/>
          </a:xfrm>
          <a:prstGeom prst="rect">
            <a:avLst/>
          </a:prstGeom>
        </p:spPr>
        <p:txBody>
          <a:bodyPr/>
          <a:lstStyle/>
          <a:p>
            <a:r>
              <a:rPr dirty="0"/>
              <a:t>NLP Tasks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p:cNvSpPr>
          <p:nvPr>
            <p:ph type="title"/>
          </p:nvPr>
        </p:nvSpPr>
        <p:spPr>
          <a:prstGeom prst="rect">
            <a:avLst/>
          </a:prstGeom>
        </p:spPr>
        <p:txBody>
          <a:bodyPr/>
          <a:lstStyle/>
          <a:p>
            <a:r>
              <a:t>Main Idea</a:t>
            </a:r>
          </a:p>
        </p:txBody>
      </p:sp>
      <p:sp>
        <p:nvSpPr>
          <p:cNvPr id="368" name="Shape 368"/>
          <p:cNvSpPr>
            <a:spLocks noGrp="1"/>
          </p:cNvSpPr>
          <p:nvPr>
            <p:ph type="body" idx="1"/>
          </p:nvPr>
        </p:nvSpPr>
        <p:spPr>
          <a:xfrm>
            <a:off x="3747707" y="1573510"/>
            <a:ext cx="7895891" cy="3872905"/>
          </a:xfrm>
          <a:prstGeom prst="rect">
            <a:avLst/>
          </a:prstGeom>
        </p:spPr>
        <p:txBody>
          <a:bodyPr lIns="71437" tIns="71437" rIns="71437" bIns="71437" anchor="ctr">
            <a:normAutofit/>
          </a:bodyPr>
          <a:lstStyle/>
          <a:p>
            <a:pPr marL="662776" lvl="1" indent="-381598" defTabSz="673655">
              <a:spcBef>
                <a:spcPts val="3600"/>
              </a:spcBef>
              <a:buSzPct val="75000"/>
              <a:buChar char="•"/>
              <a:defRPr sz="3116"/>
            </a:pPr>
            <a:r>
              <a:t>“context-free” grammars; probabilistic grammars</a:t>
            </a:r>
          </a:p>
          <a:p>
            <a:pPr marL="662776" lvl="1" indent="-381598" defTabSz="673655">
              <a:spcBef>
                <a:spcPts val="3600"/>
              </a:spcBef>
              <a:buSzPct val="75000"/>
              <a:buChar char="•"/>
              <a:defRPr sz="3116"/>
            </a:pPr>
            <a:r>
              <a:t>metamorphic oracles; predictive oracles</a:t>
            </a:r>
          </a:p>
          <a:p>
            <a:pPr marL="662776" lvl="1" indent="-381598" defTabSz="673655">
              <a:spcBef>
                <a:spcPts val="3600"/>
              </a:spcBef>
              <a:buSzPct val="75000"/>
              <a:buChar char="•"/>
              <a:defRPr sz="3116"/>
            </a:pPr>
            <a:r>
              <a:t>diagnosis and repair (via model-retraining)</a:t>
            </a:r>
          </a:p>
        </p:txBody>
      </p:sp>
      <p:sp>
        <p:nvSpPr>
          <p:cNvPr id="367" name="Shape 367"/>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34</a:t>
            </a:fld>
            <a:endParaRPr/>
          </a:p>
        </p:txBody>
      </p:sp>
      <p:sp>
        <p:nvSpPr>
          <p:cNvPr id="369" name="Shape 369"/>
          <p:cNvSpPr/>
          <p:nvPr/>
        </p:nvSpPr>
        <p:spPr>
          <a:xfrm>
            <a:off x="1226473" y="2602092"/>
            <a:ext cx="1859423" cy="1653816"/>
          </a:xfrm>
          <a:prstGeom prst="rect">
            <a:avLst/>
          </a:prstGeom>
          <a:blipFill>
            <a:blip r:embed="rId2"/>
          </a:blipFill>
          <a:ln w="12700">
            <a:miter lim="400000"/>
          </a:ln>
          <a:effectLst>
            <a:outerShdw blurRad="266700" dir="5400000" rotWithShape="0">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defRPr sz="2800">
                <a:solidFill>
                  <a:srgbClr val="FFFFFF"/>
                </a:solidFill>
              </a:defRPr>
            </a:lvl1pPr>
          </a:lstStyle>
          <a:p>
            <a:r>
              <a:t>ASTRAEA</a:t>
            </a:r>
          </a:p>
        </p:txBody>
      </p:sp>
    </p:spTree>
    <p:extLst>
      <p:ext uri="{BB962C8B-B14F-4D97-AF65-F5344CB8AC3E}">
        <p14:creationId xmlns:p14="http://schemas.microsoft.com/office/powerpoint/2010/main" val="2260605008"/>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36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6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68">
                                            <p:bg/>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3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6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0" animBg="1" advAuto="0"/>
      <p:bldP spid="368" grpId="0" build="p" bldLvl="5" animBg="1" advAuto="0"/>
      <p:bldP spid="369"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p:cNvSpPr>
          <p:nvPr>
            <p:ph type="title"/>
          </p:nvPr>
        </p:nvSpPr>
        <p:spPr>
          <a:prstGeom prst="rect">
            <a:avLst/>
          </a:prstGeom>
        </p:spPr>
        <p:txBody>
          <a:bodyPr/>
          <a:lstStyle/>
          <a:p>
            <a:r>
              <a:t>Input Grammars</a:t>
            </a:r>
          </a:p>
        </p:txBody>
      </p:sp>
      <p:sp>
        <p:nvSpPr>
          <p:cNvPr id="387" name="Shape 387"/>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35</a:t>
            </a:fld>
            <a:endParaRPr/>
          </a:p>
        </p:txBody>
      </p:sp>
      <p:pic>
        <p:nvPicPr>
          <p:cNvPr id="388" name="Sentiment-Analysis-Grammar.pdf"/>
          <p:cNvPicPr>
            <a:picLocks noChangeAspect="1"/>
          </p:cNvPicPr>
          <p:nvPr/>
        </p:nvPicPr>
        <p:blipFill>
          <a:blip r:embed="rId2">
            <a:extLst/>
          </a:blip>
          <a:stretch>
            <a:fillRect/>
          </a:stretch>
        </p:blipFill>
        <p:spPr>
          <a:xfrm>
            <a:off x="2403512" y="1943673"/>
            <a:ext cx="7384976" cy="3132579"/>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p:cNvSpPr>
          <p:nvPr>
            <p:ph type="title"/>
          </p:nvPr>
        </p:nvSpPr>
        <p:spPr>
          <a:prstGeom prst="rect">
            <a:avLst/>
          </a:prstGeom>
        </p:spPr>
        <p:txBody>
          <a:bodyPr/>
          <a:lstStyle/>
          <a:p>
            <a:r>
              <a:t>RAND Example</a:t>
            </a:r>
          </a:p>
        </p:txBody>
      </p:sp>
      <p:sp>
        <p:nvSpPr>
          <p:cNvPr id="391" name="Shape 391"/>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36</a:t>
            </a:fld>
            <a:endParaRPr/>
          </a:p>
        </p:txBody>
      </p:sp>
      <p:pic>
        <p:nvPicPr>
          <p:cNvPr id="392" name="Sentiment-Analysis-Grammar.pdf"/>
          <p:cNvPicPr>
            <a:picLocks noChangeAspect="1"/>
          </p:cNvPicPr>
          <p:nvPr/>
        </p:nvPicPr>
        <p:blipFill>
          <a:blip r:embed="rId2">
            <a:extLst/>
          </a:blip>
          <a:stretch>
            <a:fillRect/>
          </a:stretch>
        </p:blipFill>
        <p:spPr>
          <a:xfrm>
            <a:off x="93212" y="2283077"/>
            <a:ext cx="7384976" cy="3132578"/>
          </a:xfrm>
          <a:prstGeom prst="rect">
            <a:avLst/>
          </a:prstGeom>
          <a:ln w="12700">
            <a:miter lim="400000"/>
          </a:ln>
        </p:spPr>
      </p:pic>
      <p:sp>
        <p:nvSpPr>
          <p:cNvPr id="393" name="Shape 393"/>
          <p:cNvSpPr/>
          <p:nvPr/>
        </p:nvSpPr>
        <p:spPr>
          <a:xfrm>
            <a:off x="1056397" y="1442345"/>
            <a:ext cx="5458605"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Sensitive Attribute: Occupation</a:t>
            </a:r>
          </a:p>
        </p:txBody>
      </p:sp>
      <p:sp>
        <p:nvSpPr>
          <p:cNvPr id="394" name="Shape 394"/>
          <p:cNvSpPr/>
          <p:nvPr/>
        </p:nvSpPr>
        <p:spPr>
          <a:xfrm>
            <a:off x="936376" y="3388042"/>
            <a:ext cx="6411467" cy="243841"/>
          </a:xfrm>
          <a:prstGeom prst="rect">
            <a:avLst/>
          </a:prstGeom>
          <a:ln w="25400">
            <a:solidFill>
              <a:srgbClr val="FF2600"/>
            </a:solidFill>
          </a:ln>
        </p:spPr>
        <p:txBody>
          <a:bodyPr lIns="45719" rIns="45719" anchor="ctr"/>
          <a:lstStyle/>
          <a:p>
            <a:endParaRPr/>
          </a:p>
        </p:txBody>
      </p:sp>
      <p:sp>
        <p:nvSpPr>
          <p:cNvPr id="395" name="Shape 395"/>
          <p:cNvSpPr/>
          <p:nvPr/>
        </p:nvSpPr>
        <p:spPr>
          <a:xfrm>
            <a:off x="932110" y="3134042"/>
            <a:ext cx="1160662" cy="243841"/>
          </a:xfrm>
          <a:prstGeom prst="rect">
            <a:avLst/>
          </a:prstGeom>
          <a:ln w="25400">
            <a:solidFill>
              <a:srgbClr val="FF2600"/>
            </a:solidFill>
          </a:ln>
        </p:spPr>
        <p:txBody>
          <a:bodyPr lIns="45719" rIns="45719" anchor="ctr"/>
          <a:lstStyle/>
          <a:p>
            <a:endParaRPr/>
          </a:p>
        </p:txBody>
      </p:sp>
      <p:sp>
        <p:nvSpPr>
          <p:cNvPr id="396" name="Shape 396"/>
          <p:cNvSpPr/>
          <p:nvPr/>
        </p:nvSpPr>
        <p:spPr>
          <a:xfrm>
            <a:off x="2467669" y="3134042"/>
            <a:ext cx="1047503" cy="243841"/>
          </a:xfrm>
          <a:prstGeom prst="rect">
            <a:avLst/>
          </a:prstGeom>
          <a:ln w="25400">
            <a:solidFill>
              <a:srgbClr val="FF2600"/>
            </a:solidFill>
          </a:ln>
        </p:spPr>
        <p:txBody>
          <a:bodyPr lIns="45719" rIns="45719" anchor="ctr"/>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p:cNvSpPr>
          <p:nvPr>
            <p:ph type="title"/>
          </p:nvPr>
        </p:nvSpPr>
        <p:spPr>
          <a:prstGeom prst="rect">
            <a:avLst/>
          </a:prstGeom>
        </p:spPr>
        <p:txBody>
          <a:bodyPr/>
          <a:lstStyle/>
          <a:p>
            <a:r>
              <a:t>RAND Example</a:t>
            </a:r>
          </a:p>
        </p:txBody>
      </p:sp>
      <p:sp>
        <p:nvSpPr>
          <p:cNvPr id="399" name="Shape 399"/>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37</a:t>
            </a:fld>
            <a:endParaRPr/>
          </a:p>
        </p:txBody>
      </p:sp>
      <p:pic>
        <p:nvPicPr>
          <p:cNvPr id="400" name="Sentiment-Analysis-Grammar.pdf"/>
          <p:cNvPicPr>
            <a:picLocks noChangeAspect="1"/>
          </p:cNvPicPr>
          <p:nvPr/>
        </p:nvPicPr>
        <p:blipFill>
          <a:blip r:embed="rId2">
            <a:extLst/>
          </a:blip>
          <a:stretch>
            <a:fillRect/>
          </a:stretch>
        </p:blipFill>
        <p:spPr>
          <a:xfrm>
            <a:off x="93212" y="2283077"/>
            <a:ext cx="7384976" cy="3132578"/>
          </a:xfrm>
          <a:prstGeom prst="rect">
            <a:avLst/>
          </a:prstGeom>
          <a:ln w="12700">
            <a:miter lim="400000"/>
          </a:ln>
        </p:spPr>
      </p:pic>
      <p:pic>
        <p:nvPicPr>
          <p:cNvPr id="401" name="Sentiment-Analysis-Coref-Tree.pdf"/>
          <p:cNvPicPr>
            <a:picLocks noChangeAspect="1"/>
          </p:cNvPicPr>
          <p:nvPr/>
        </p:nvPicPr>
        <p:blipFill>
          <a:blip r:embed="rId3">
            <a:extLst/>
          </a:blip>
          <a:stretch>
            <a:fillRect/>
          </a:stretch>
        </p:blipFill>
        <p:spPr>
          <a:xfrm>
            <a:off x="8910958" y="1943673"/>
            <a:ext cx="3183884" cy="3132579"/>
          </a:xfrm>
          <a:prstGeom prst="rect">
            <a:avLst/>
          </a:prstGeom>
          <a:ln w="12700">
            <a:miter lim="400000"/>
          </a:ln>
        </p:spPr>
      </p:pic>
      <p:sp>
        <p:nvSpPr>
          <p:cNvPr id="402" name="Shape 402"/>
          <p:cNvSpPr/>
          <p:nvPr/>
        </p:nvSpPr>
        <p:spPr>
          <a:xfrm>
            <a:off x="7552673" y="3159100"/>
            <a:ext cx="1270001" cy="539800"/>
          </a:xfrm>
          <a:prstGeom prst="rightArrow">
            <a:avLst>
              <a:gd name="adj1" fmla="val 32000"/>
              <a:gd name="adj2" fmla="val 150574"/>
            </a:avLst>
          </a:prstGeom>
          <a:solidFill>
            <a:srgbClr val="535353"/>
          </a:solidFill>
          <a:ln w="12700">
            <a:solidFill>
              <a:srgbClr val="000000"/>
            </a:solidFill>
            <a:miter lim="400000"/>
          </a:ln>
        </p:spPr>
        <p:txBody>
          <a:bodyPr lIns="45719" rIns="45719" anchor="ctr"/>
          <a:lstStyle/>
          <a:p>
            <a:endParaRPr/>
          </a:p>
        </p:txBody>
      </p:sp>
      <p:sp>
        <p:nvSpPr>
          <p:cNvPr id="403" name="Shape 403"/>
          <p:cNvSpPr/>
          <p:nvPr/>
        </p:nvSpPr>
        <p:spPr>
          <a:xfrm>
            <a:off x="1056397" y="1442345"/>
            <a:ext cx="5458605"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Sensitive Attribute: Occupation</a:t>
            </a:r>
          </a:p>
        </p:txBody>
      </p:sp>
      <p:sp>
        <p:nvSpPr>
          <p:cNvPr id="404" name="Shape 404"/>
          <p:cNvSpPr/>
          <p:nvPr/>
        </p:nvSpPr>
        <p:spPr>
          <a:xfrm>
            <a:off x="936376" y="3388042"/>
            <a:ext cx="6411467" cy="243841"/>
          </a:xfrm>
          <a:prstGeom prst="rect">
            <a:avLst/>
          </a:prstGeom>
          <a:ln w="25400">
            <a:solidFill>
              <a:srgbClr val="FF2600"/>
            </a:solidFill>
          </a:ln>
        </p:spPr>
        <p:txBody>
          <a:bodyPr lIns="45719" rIns="45719" anchor="ctr"/>
          <a:lstStyle/>
          <a:p>
            <a:endParaRPr/>
          </a:p>
        </p:txBody>
      </p:sp>
      <p:sp>
        <p:nvSpPr>
          <p:cNvPr id="405" name="Shape 405"/>
          <p:cNvSpPr/>
          <p:nvPr/>
        </p:nvSpPr>
        <p:spPr>
          <a:xfrm>
            <a:off x="932110" y="3134042"/>
            <a:ext cx="1160662" cy="243841"/>
          </a:xfrm>
          <a:prstGeom prst="rect">
            <a:avLst/>
          </a:prstGeom>
          <a:ln w="25400">
            <a:solidFill>
              <a:srgbClr val="FF2600"/>
            </a:solidFill>
          </a:ln>
        </p:spPr>
        <p:txBody>
          <a:bodyPr lIns="45719" rIns="45719" anchor="ctr"/>
          <a:lstStyle/>
          <a:p>
            <a:endParaRPr/>
          </a:p>
        </p:txBody>
      </p:sp>
      <p:sp>
        <p:nvSpPr>
          <p:cNvPr id="406" name="Shape 406"/>
          <p:cNvSpPr/>
          <p:nvPr/>
        </p:nvSpPr>
        <p:spPr>
          <a:xfrm>
            <a:off x="2467669" y="3134042"/>
            <a:ext cx="1047503" cy="243841"/>
          </a:xfrm>
          <a:prstGeom prst="rect">
            <a:avLst/>
          </a:prstGeom>
          <a:ln w="25400">
            <a:solidFill>
              <a:srgbClr val="FF2600"/>
            </a:solidFill>
          </a:ln>
        </p:spPr>
        <p:txBody>
          <a:bodyPr lIns="45719" rIns="45719" anchor="ctr"/>
          <a:lstStyle/>
          <a:p>
            <a:endParaRPr/>
          </a:p>
        </p:txBody>
      </p:sp>
      <p:sp>
        <p:nvSpPr>
          <p:cNvPr id="407" name="Shape 407"/>
          <p:cNvSpPr/>
          <p:nvPr/>
        </p:nvSpPr>
        <p:spPr>
          <a:xfrm>
            <a:off x="8870057" y="4797742"/>
            <a:ext cx="3265686" cy="243841"/>
          </a:xfrm>
          <a:prstGeom prst="rect">
            <a:avLst/>
          </a:prstGeom>
          <a:ln w="25400">
            <a:solidFill>
              <a:srgbClr val="000000"/>
            </a:solidFill>
          </a:ln>
        </p:spPr>
        <p:txBody>
          <a:bodyPr lIns="45719" rIns="45719" anchor="ctr"/>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p:cNvSpPr>
          <p:nvPr>
            <p:ph type="title"/>
          </p:nvPr>
        </p:nvSpPr>
        <p:spPr>
          <a:xfrm>
            <a:off x="609600" y="-236028"/>
            <a:ext cx="10972800" cy="1143000"/>
          </a:xfrm>
          <a:prstGeom prst="rect">
            <a:avLst/>
          </a:prstGeom>
        </p:spPr>
        <p:txBody>
          <a:bodyPr/>
          <a:lstStyle/>
          <a:p>
            <a:r>
              <a:rPr dirty="0"/>
              <a:t>Fairness Diagnosis</a:t>
            </a:r>
          </a:p>
        </p:txBody>
      </p:sp>
      <p:sp>
        <p:nvSpPr>
          <p:cNvPr id="410" name="Shape 410"/>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38</a:t>
            </a:fld>
            <a:endParaRPr/>
          </a:p>
        </p:txBody>
      </p:sp>
      <p:pic>
        <p:nvPicPr>
          <p:cNvPr id="411" name="Sentiment-Analysis-count-Grammar.pdf"/>
          <p:cNvPicPr>
            <a:picLocks noChangeAspect="1"/>
          </p:cNvPicPr>
          <p:nvPr/>
        </p:nvPicPr>
        <p:blipFill>
          <a:blip r:embed="rId2">
            <a:extLst/>
          </a:blip>
          <a:stretch>
            <a:fillRect/>
          </a:stretch>
        </p:blipFill>
        <p:spPr>
          <a:xfrm>
            <a:off x="4528177" y="921781"/>
            <a:ext cx="5975475" cy="815341"/>
          </a:xfrm>
          <a:prstGeom prst="rect">
            <a:avLst/>
          </a:prstGeom>
          <a:ln w="12700">
            <a:miter lim="400000"/>
          </a:ln>
        </p:spPr>
      </p:pic>
      <p:sp>
        <p:nvSpPr>
          <p:cNvPr id="412" name="Shape 412"/>
          <p:cNvSpPr/>
          <p:nvPr/>
        </p:nvSpPr>
        <p:spPr>
          <a:xfrm>
            <a:off x="7863824" y="1045234"/>
            <a:ext cx="1508374" cy="307192"/>
          </a:xfrm>
          <a:prstGeom prst="rect">
            <a:avLst/>
          </a:prstGeom>
          <a:ln w="25400">
            <a:solidFill>
              <a:srgbClr val="FF2600"/>
            </a:solidFill>
          </a:ln>
        </p:spPr>
        <p:txBody>
          <a:bodyPr lIns="45719" rIns="45719" anchor="ctr"/>
          <a:lstStyle/>
          <a:p>
            <a:endParaRPr/>
          </a:p>
        </p:txBody>
      </p:sp>
      <p:sp>
        <p:nvSpPr>
          <p:cNvPr id="413" name="Shape 413"/>
          <p:cNvSpPr/>
          <p:nvPr/>
        </p:nvSpPr>
        <p:spPr>
          <a:xfrm>
            <a:off x="1929078" y="839231"/>
            <a:ext cx="1841523"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Counting </a:t>
            </a:r>
          </a:p>
          <a:p>
            <a:pPr algn="ctr">
              <a:defRPr sz="3000"/>
            </a:pPr>
            <a:r>
              <a:t>Grammar</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39</a:t>
            </a:fld>
            <a:endParaRPr/>
          </a:p>
        </p:txBody>
      </p:sp>
      <p:pic>
        <p:nvPicPr>
          <p:cNvPr id="417" name="Sentiment-Analysis-count-Grammar.pdf"/>
          <p:cNvPicPr>
            <a:picLocks noChangeAspect="1"/>
          </p:cNvPicPr>
          <p:nvPr/>
        </p:nvPicPr>
        <p:blipFill>
          <a:blip r:embed="rId2">
            <a:alphaModFix amt="30000"/>
            <a:extLst/>
          </a:blip>
          <a:stretch>
            <a:fillRect/>
          </a:stretch>
        </p:blipFill>
        <p:spPr>
          <a:xfrm>
            <a:off x="4528177" y="921781"/>
            <a:ext cx="5975475" cy="815341"/>
          </a:xfrm>
          <a:prstGeom prst="rect">
            <a:avLst/>
          </a:prstGeom>
          <a:ln w="12700">
            <a:miter lim="400000"/>
          </a:ln>
        </p:spPr>
      </p:pic>
      <p:sp>
        <p:nvSpPr>
          <p:cNvPr id="418" name="Shape 418"/>
          <p:cNvSpPr/>
          <p:nvPr/>
        </p:nvSpPr>
        <p:spPr>
          <a:xfrm>
            <a:off x="7863824" y="1045234"/>
            <a:ext cx="1508374" cy="307192"/>
          </a:xfrm>
          <a:prstGeom prst="rect">
            <a:avLst/>
          </a:prstGeom>
          <a:ln w="25400">
            <a:solidFill>
              <a:srgbClr val="FF2600">
                <a:alpha val="30000"/>
              </a:srgbClr>
            </a:solidFill>
          </a:ln>
        </p:spPr>
        <p:txBody>
          <a:bodyPr lIns="45719" rIns="45719" anchor="ctr"/>
          <a:lstStyle/>
          <a:p>
            <a:endParaRPr/>
          </a:p>
        </p:txBody>
      </p:sp>
      <p:grpSp>
        <p:nvGrpSpPr>
          <p:cNvPr id="421" name="Group 421"/>
          <p:cNvGrpSpPr/>
          <p:nvPr/>
        </p:nvGrpSpPr>
        <p:grpSpPr>
          <a:xfrm>
            <a:off x="4528177" y="2540555"/>
            <a:ext cx="5975475" cy="815341"/>
            <a:chOff x="0" y="0"/>
            <a:chExt cx="5975473" cy="815340"/>
          </a:xfrm>
        </p:grpSpPr>
        <p:pic>
          <p:nvPicPr>
            <p:cNvPr id="419" name="Sentiment-Analysis-PROB-Grammar.pdf"/>
            <p:cNvPicPr>
              <a:picLocks noChangeAspect="1"/>
            </p:cNvPicPr>
            <p:nvPr/>
          </p:nvPicPr>
          <p:blipFill>
            <a:blip r:embed="rId3">
              <a:extLst/>
            </a:blip>
            <a:stretch>
              <a:fillRect/>
            </a:stretch>
          </p:blipFill>
          <p:spPr>
            <a:xfrm>
              <a:off x="0" y="0"/>
              <a:ext cx="5975474" cy="815341"/>
            </a:xfrm>
            <a:prstGeom prst="rect">
              <a:avLst/>
            </a:prstGeom>
            <a:ln w="12700" cap="flat">
              <a:noFill/>
              <a:miter lim="400000"/>
            </a:ln>
            <a:effectLst/>
          </p:spPr>
        </p:pic>
        <p:sp>
          <p:nvSpPr>
            <p:cNvPr id="420" name="Shape 420"/>
            <p:cNvSpPr/>
            <p:nvPr/>
          </p:nvSpPr>
          <p:spPr>
            <a:xfrm>
              <a:off x="3602347" y="147240"/>
              <a:ext cx="1602681" cy="307192"/>
            </a:xfrm>
            <a:prstGeom prst="rect">
              <a:avLst/>
            </a:prstGeom>
            <a:noFill/>
            <a:ln w="25400" cap="flat">
              <a:solidFill>
                <a:srgbClr val="FF2600"/>
              </a:solidFill>
              <a:prstDash val="solid"/>
              <a:round/>
            </a:ln>
            <a:effectLst/>
          </p:spPr>
          <p:txBody>
            <a:bodyPr wrap="square" lIns="45719" tIns="45719" rIns="45719" bIns="45719" numCol="1" anchor="ctr">
              <a:noAutofit/>
            </a:bodyPr>
            <a:lstStyle/>
            <a:p>
              <a:endParaRPr/>
            </a:p>
          </p:txBody>
        </p:sp>
      </p:grpSp>
      <p:sp>
        <p:nvSpPr>
          <p:cNvPr id="422" name="Shape 422"/>
          <p:cNvSpPr/>
          <p:nvPr/>
        </p:nvSpPr>
        <p:spPr>
          <a:xfrm>
            <a:off x="1929078" y="839231"/>
            <a:ext cx="1841523"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Counting </a:t>
            </a:r>
          </a:p>
          <a:p>
            <a:pPr algn="ctr">
              <a:defRPr sz="3000"/>
            </a:pPr>
            <a:r>
              <a:t>Grammar</a:t>
            </a:r>
          </a:p>
        </p:txBody>
      </p:sp>
      <p:sp>
        <p:nvSpPr>
          <p:cNvPr id="423" name="Shape 423"/>
          <p:cNvSpPr/>
          <p:nvPr/>
        </p:nvSpPr>
        <p:spPr>
          <a:xfrm>
            <a:off x="1630957" y="2458005"/>
            <a:ext cx="2437766"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Probabilistic </a:t>
            </a:r>
          </a:p>
          <a:p>
            <a:pPr algn="ctr">
              <a:defRPr sz="3000"/>
            </a:pPr>
            <a:r>
              <a:t>Grammar</a:t>
            </a:r>
          </a:p>
        </p:txBody>
      </p:sp>
      <p:sp>
        <p:nvSpPr>
          <p:cNvPr id="424" name="Shape 424"/>
          <p:cNvSpPr/>
          <p:nvPr/>
        </p:nvSpPr>
        <p:spPr>
          <a:xfrm>
            <a:off x="7515914" y="1733140"/>
            <a:ext cx="1" cy="815342"/>
          </a:xfrm>
          <a:prstGeom prst="line">
            <a:avLst/>
          </a:prstGeom>
          <a:ln w="25400">
            <a:solidFill>
              <a:srgbClr val="000000"/>
            </a:solidFill>
            <a:tailEnd type="triangle"/>
          </a:ln>
          <a:effectLst>
            <a:outerShdw blurRad="38100" dist="19999" dir="5400000" rotWithShape="0">
              <a:srgbClr val="000000">
                <a:alpha val="38000"/>
              </a:srgbClr>
            </a:outerShdw>
          </a:effectLst>
        </p:spPr>
        <p:txBody>
          <a:bodyPr lIns="0" tIns="0" rIns="0" bIns="0"/>
          <a:lstStyle/>
          <a:p>
            <a:pPr defTabSz="457200">
              <a:defRPr sz="1200">
                <a:latin typeface="Helvetica"/>
                <a:ea typeface="Helvetica"/>
                <a:cs typeface="Helvetica"/>
                <a:sym typeface="Helvetica"/>
              </a:defRPr>
            </a:pPr>
            <a:endParaRPr/>
          </a:p>
        </p:txBody>
      </p:sp>
      <p:sp>
        <p:nvSpPr>
          <p:cNvPr id="13" name="Shape 409"/>
          <p:cNvSpPr>
            <a:spLocks noGrp="1"/>
          </p:cNvSpPr>
          <p:nvPr>
            <p:ph type="title"/>
          </p:nvPr>
        </p:nvSpPr>
        <p:spPr>
          <a:xfrm>
            <a:off x="609600" y="-236028"/>
            <a:ext cx="10972800" cy="1143000"/>
          </a:xfrm>
          <a:prstGeom prst="rect">
            <a:avLst/>
          </a:prstGeom>
        </p:spPr>
        <p:txBody>
          <a:bodyPr/>
          <a:lstStyle/>
          <a:p>
            <a:r>
              <a:rPr dirty="0"/>
              <a:t>Fairness Diagnosis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2200" y="1744990"/>
            <a:ext cx="10185400" cy="1446550"/>
          </a:xfrm>
          <a:prstGeom prst="rect">
            <a:avLst/>
          </a:prstGeom>
        </p:spPr>
        <p:txBody>
          <a:bodyPr wrap="square">
            <a:spAutoFit/>
          </a:bodyPr>
          <a:lstStyle/>
          <a:p>
            <a:pPr algn="ctr"/>
            <a:r>
              <a:rPr lang="en-US" sz="4400" dirty="0" smtClean="0"/>
              <a:t>Greyhound and SweynTooth: </a:t>
            </a:r>
          </a:p>
          <a:p>
            <a:pPr algn="ctr"/>
            <a:r>
              <a:rPr lang="en-US" sz="4400" dirty="0" smtClean="0"/>
              <a:t>Automated Wireless Protocol Fuzzing</a:t>
            </a:r>
            <a:endParaRPr lang="en-US" sz="4400" dirty="0"/>
          </a:p>
        </p:txBody>
      </p:sp>
      <p:pic>
        <p:nvPicPr>
          <p:cNvPr id="4" name="Picture 3"/>
          <p:cNvPicPr>
            <a:picLocks noChangeAspect="1"/>
          </p:cNvPicPr>
          <p:nvPr/>
        </p:nvPicPr>
        <p:blipFill>
          <a:blip r:embed="rId2"/>
          <a:stretch>
            <a:fillRect/>
          </a:stretch>
        </p:blipFill>
        <p:spPr>
          <a:xfrm>
            <a:off x="2755900" y="3389376"/>
            <a:ext cx="7061200" cy="1553464"/>
          </a:xfrm>
          <a:prstGeom prst="rect">
            <a:avLst/>
          </a:prstGeom>
        </p:spPr>
      </p:pic>
    </p:spTree>
    <p:extLst>
      <p:ext uri="{BB962C8B-B14F-4D97-AF65-F5344CB8AC3E}">
        <p14:creationId xmlns:p14="http://schemas.microsoft.com/office/powerpoint/2010/main" val="267749735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40</a:t>
            </a:fld>
            <a:endParaRPr/>
          </a:p>
        </p:txBody>
      </p:sp>
      <p:pic>
        <p:nvPicPr>
          <p:cNvPr id="428" name="Sentiment-Analysis-count-Grammar.pdf"/>
          <p:cNvPicPr>
            <a:picLocks noChangeAspect="1"/>
          </p:cNvPicPr>
          <p:nvPr/>
        </p:nvPicPr>
        <p:blipFill>
          <a:blip r:embed="rId2">
            <a:alphaModFix amt="30000"/>
            <a:extLst/>
          </a:blip>
          <a:stretch>
            <a:fillRect/>
          </a:stretch>
        </p:blipFill>
        <p:spPr>
          <a:xfrm>
            <a:off x="4528177" y="921781"/>
            <a:ext cx="5975475" cy="815341"/>
          </a:xfrm>
          <a:prstGeom prst="rect">
            <a:avLst/>
          </a:prstGeom>
          <a:ln w="12700">
            <a:miter lim="400000"/>
          </a:ln>
        </p:spPr>
      </p:pic>
      <p:sp>
        <p:nvSpPr>
          <p:cNvPr id="429" name="Shape 429"/>
          <p:cNvSpPr/>
          <p:nvPr/>
        </p:nvSpPr>
        <p:spPr>
          <a:xfrm>
            <a:off x="5131279" y="4167731"/>
            <a:ext cx="4769271" cy="47244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45719" rIns="45719">
            <a:spAutoFit/>
          </a:bodyPr>
          <a:lstStyle/>
          <a:p>
            <a:pPr>
              <a:defRPr sz="2500"/>
            </a:pPr>
            <a:r>
              <a:t>Anomaly Index(“</a:t>
            </a:r>
            <a:r>
              <a:rPr>
                <a:solidFill>
                  <a:srgbClr val="FF2600"/>
                </a:solidFill>
              </a:rPr>
              <a:t>The CEO</a:t>
            </a:r>
            <a:r>
              <a:t>”) = </a:t>
            </a:r>
            <a:r>
              <a:rPr>
                <a:solidFill>
                  <a:srgbClr val="FF2600"/>
                </a:solidFill>
              </a:rPr>
              <a:t>6.5</a:t>
            </a:r>
          </a:p>
        </p:txBody>
      </p:sp>
      <p:sp>
        <p:nvSpPr>
          <p:cNvPr id="430" name="Shape 430"/>
          <p:cNvSpPr/>
          <p:nvPr/>
        </p:nvSpPr>
        <p:spPr>
          <a:xfrm>
            <a:off x="7863824" y="1045234"/>
            <a:ext cx="1508374" cy="307192"/>
          </a:xfrm>
          <a:prstGeom prst="rect">
            <a:avLst/>
          </a:prstGeom>
          <a:ln w="25400">
            <a:solidFill>
              <a:srgbClr val="FF2600">
                <a:alpha val="30000"/>
              </a:srgbClr>
            </a:solidFill>
          </a:ln>
        </p:spPr>
        <p:txBody>
          <a:bodyPr lIns="45719" rIns="45719" anchor="ctr"/>
          <a:lstStyle/>
          <a:p>
            <a:endParaRPr/>
          </a:p>
        </p:txBody>
      </p:sp>
      <p:pic>
        <p:nvPicPr>
          <p:cNvPr id="431" name="Sentiment-Analysis-PROB-Grammar.pdf"/>
          <p:cNvPicPr>
            <a:picLocks noChangeAspect="1"/>
          </p:cNvPicPr>
          <p:nvPr/>
        </p:nvPicPr>
        <p:blipFill>
          <a:blip r:embed="rId3">
            <a:alphaModFix amt="30000"/>
            <a:extLst/>
          </a:blip>
          <a:stretch>
            <a:fillRect/>
          </a:stretch>
        </p:blipFill>
        <p:spPr>
          <a:xfrm>
            <a:off x="4528177" y="2540555"/>
            <a:ext cx="5975475" cy="815341"/>
          </a:xfrm>
          <a:prstGeom prst="rect">
            <a:avLst/>
          </a:prstGeom>
          <a:ln w="12700">
            <a:miter lim="400000"/>
          </a:ln>
        </p:spPr>
      </p:pic>
      <p:sp>
        <p:nvSpPr>
          <p:cNvPr id="432" name="Shape 432"/>
          <p:cNvSpPr/>
          <p:nvPr/>
        </p:nvSpPr>
        <p:spPr>
          <a:xfrm>
            <a:off x="8130525" y="2687795"/>
            <a:ext cx="1602681" cy="307193"/>
          </a:xfrm>
          <a:prstGeom prst="rect">
            <a:avLst/>
          </a:prstGeom>
          <a:ln w="25400">
            <a:solidFill>
              <a:srgbClr val="FF2600">
                <a:alpha val="30000"/>
              </a:srgbClr>
            </a:solidFill>
          </a:ln>
        </p:spPr>
        <p:txBody>
          <a:bodyPr lIns="45719" rIns="45719" anchor="ctr"/>
          <a:lstStyle/>
          <a:p>
            <a:endParaRPr/>
          </a:p>
        </p:txBody>
      </p:sp>
      <p:sp>
        <p:nvSpPr>
          <p:cNvPr id="433" name="Shape 433"/>
          <p:cNvSpPr/>
          <p:nvPr/>
        </p:nvSpPr>
        <p:spPr>
          <a:xfrm>
            <a:off x="1929078" y="839231"/>
            <a:ext cx="1841523"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Counting </a:t>
            </a:r>
          </a:p>
          <a:p>
            <a:pPr algn="ctr">
              <a:defRPr sz="3000"/>
            </a:pPr>
            <a:r>
              <a:t>Grammar</a:t>
            </a:r>
          </a:p>
        </p:txBody>
      </p:sp>
      <p:sp>
        <p:nvSpPr>
          <p:cNvPr id="434" name="Shape 434"/>
          <p:cNvSpPr/>
          <p:nvPr/>
        </p:nvSpPr>
        <p:spPr>
          <a:xfrm>
            <a:off x="1630957" y="2458005"/>
            <a:ext cx="2437766"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Probabilistic </a:t>
            </a:r>
          </a:p>
          <a:p>
            <a:pPr algn="ctr">
              <a:defRPr sz="3000"/>
            </a:pPr>
            <a:r>
              <a:t>Grammar</a:t>
            </a:r>
          </a:p>
        </p:txBody>
      </p:sp>
      <p:sp>
        <p:nvSpPr>
          <p:cNvPr id="435" name="Shape 435"/>
          <p:cNvSpPr/>
          <p:nvPr/>
        </p:nvSpPr>
        <p:spPr>
          <a:xfrm>
            <a:off x="1955960" y="3911679"/>
            <a:ext cx="1787759"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Anomaly </a:t>
            </a:r>
          </a:p>
          <a:p>
            <a:pPr algn="ctr">
              <a:defRPr sz="3000"/>
            </a:pPr>
            <a:r>
              <a:t>Detection</a:t>
            </a:r>
          </a:p>
        </p:txBody>
      </p:sp>
      <p:sp>
        <p:nvSpPr>
          <p:cNvPr id="436" name="Shape 436"/>
          <p:cNvSpPr/>
          <p:nvPr/>
        </p:nvSpPr>
        <p:spPr>
          <a:xfrm>
            <a:off x="7515914" y="1733140"/>
            <a:ext cx="1" cy="815342"/>
          </a:xfrm>
          <a:prstGeom prst="line">
            <a:avLst/>
          </a:prstGeom>
          <a:ln w="25400">
            <a:solidFill>
              <a:srgbClr val="000000">
                <a:alpha val="30000"/>
              </a:srgbClr>
            </a:solidFill>
            <a:tailEnd type="triangle"/>
          </a:ln>
          <a:effectLst>
            <a:outerShdw blurRad="38100" dist="19999" dir="5400000" rotWithShape="0">
              <a:srgbClr val="000000">
                <a:alpha val="38000"/>
              </a:srgbClr>
            </a:outerShdw>
          </a:effectLst>
        </p:spPr>
        <p:txBody>
          <a:bodyPr lIns="0" tIns="0" rIns="0" bIns="0"/>
          <a:lstStyle/>
          <a:p>
            <a:pPr defTabSz="457200">
              <a:defRPr sz="1200">
                <a:latin typeface="Helvetica"/>
                <a:ea typeface="Helvetica"/>
                <a:cs typeface="Helvetica"/>
                <a:sym typeface="Helvetica"/>
              </a:defRPr>
            </a:pPr>
            <a:endParaRPr/>
          </a:p>
        </p:txBody>
      </p:sp>
      <p:sp>
        <p:nvSpPr>
          <p:cNvPr id="437" name="Shape 437"/>
          <p:cNvSpPr/>
          <p:nvPr/>
        </p:nvSpPr>
        <p:spPr>
          <a:xfrm>
            <a:off x="7515914" y="3346040"/>
            <a:ext cx="1" cy="815341"/>
          </a:xfrm>
          <a:prstGeom prst="line">
            <a:avLst/>
          </a:prstGeom>
          <a:ln w="25400">
            <a:solidFill>
              <a:srgbClr val="000000"/>
            </a:solidFill>
            <a:tailEnd type="triangle"/>
          </a:ln>
          <a:effectLst>
            <a:outerShdw blurRad="38100" dist="19999" dir="5400000" rotWithShape="0">
              <a:srgbClr val="000000">
                <a:alpha val="38000"/>
              </a:srgbClr>
            </a:outerShdw>
          </a:effectLst>
        </p:spPr>
        <p:txBody>
          <a:bodyPr lIns="0" tIns="0" rIns="0" bIns="0"/>
          <a:lstStyle/>
          <a:p>
            <a:pPr defTabSz="457200">
              <a:defRPr sz="1200">
                <a:latin typeface="Helvetica"/>
                <a:ea typeface="Helvetica"/>
                <a:cs typeface="Helvetica"/>
                <a:sym typeface="Helvetica"/>
              </a:defRPr>
            </a:pPr>
            <a:endParaRPr/>
          </a:p>
        </p:txBody>
      </p:sp>
      <p:sp>
        <p:nvSpPr>
          <p:cNvPr id="15" name="Shape 409"/>
          <p:cNvSpPr>
            <a:spLocks noGrp="1"/>
          </p:cNvSpPr>
          <p:nvPr>
            <p:ph type="title"/>
          </p:nvPr>
        </p:nvSpPr>
        <p:spPr>
          <a:xfrm>
            <a:off x="609600" y="-236028"/>
            <a:ext cx="10972800" cy="1143000"/>
          </a:xfrm>
          <a:prstGeom prst="rect">
            <a:avLst/>
          </a:prstGeom>
        </p:spPr>
        <p:txBody>
          <a:bodyPr/>
          <a:lstStyle/>
          <a:p>
            <a:r>
              <a:rPr dirty="0"/>
              <a:t>Fairness Diagnosis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41</a:t>
            </a:fld>
            <a:endParaRPr/>
          </a:p>
        </p:txBody>
      </p:sp>
      <p:pic>
        <p:nvPicPr>
          <p:cNvPr id="441" name="Sentiment-Analysis-count-Grammar.pdf"/>
          <p:cNvPicPr>
            <a:picLocks noChangeAspect="1"/>
          </p:cNvPicPr>
          <p:nvPr/>
        </p:nvPicPr>
        <p:blipFill>
          <a:blip r:embed="rId2">
            <a:alphaModFix amt="30000"/>
            <a:extLst/>
          </a:blip>
          <a:stretch>
            <a:fillRect/>
          </a:stretch>
        </p:blipFill>
        <p:spPr>
          <a:xfrm>
            <a:off x="4528177" y="921781"/>
            <a:ext cx="5975475" cy="815341"/>
          </a:xfrm>
          <a:prstGeom prst="rect">
            <a:avLst/>
          </a:prstGeom>
          <a:ln w="12700">
            <a:miter lim="400000"/>
          </a:ln>
        </p:spPr>
      </p:pic>
      <p:sp>
        <p:nvSpPr>
          <p:cNvPr id="442" name="Shape 442"/>
          <p:cNvSpPr/>
          <p:nvPr/>
        </p:nvSpPr>
        <p:spPr>
          <a:xfrm>
            <a:off x="5131279" y="4167731"/>
            <a:ext cx="4769271" cy="472441"/>
          </a:xfrm>
          <a:prstGeom prst="rect">
            <a:avLst/>
          </a:prstGeom>
          <a:ln w="12700">
            <a:solidFill>
              <a:srgbClr val="000000">
                <a:alpha val="30000"/>
              </a:srgbClr>
            </a:solidFill>
            <a:miter lim="400000"/>
          </a:ln>
          <a:extLst>
            <a:ext uri="{C572A759-6A51-4108-AA02-DFA0A04FC94B}">
              <ma14:wrappingTextBoxFlag xmlns:ma14="http://schemas.microsoft.com/office/mac/drawingml/2011/main" val="1"/>
            </a:ext>
          </a:extLst>
        </p:spPr>
        <p:txBody>
          <a:bodyPr wrap="none" lIns="45719" rIns="45719">
            <a:spAutoFit/>
          </a:bodyPr>
          <a:lstStyle/>
          <a:p>
            <a:pPr>
              <a:defRPr sz="2500"/>
            </a:pPr>
            <a:r>
              <a:t>Anomaly Index(“</a:t>
            </a:r>
            <a:r>
              <a:rPr>
                <a:solidFill>
                  <a:srgbClr val="FF2600"/>
                </a:solidFill>
              </a:rPr>
              <a:t>The CEO</a:t>
            </a:r>
            <a:r>
              <a:t>”) = </a:t>
            </a:r>
            <a:r>
              <a:rPr>
                <a:solidFill>
                  <a:srgbClr val="FF2600"/>
                </a:solidFill>
              </a:rPr>
              <a:t>6.5</a:t>
            </a:r>
          </a:p>
        </p:txBody>
      </p:sp>
      <p:sp>
        <p:nvSpPr>
          <p:cNvPr id="443" name="Shape 443"/>
          <p:cNvSpPr/>
          <p:nvPr/>
        </p:nvSpPr>
        <p:spPr>
          <a:xfrm>
            <a:off x="7863824" y="1045234"/>
            <a:ext cx="1508374" cy="307192"/>
          </a:xfrm>
          <a:prstGeom prst="rect">
            <a:avLst/>
          </a:prstGeom>
          <a:ln w="25400">
            <a:solidFill>
              <a:srgbClr val="FF2600">
                <a:alpha val="30000"/>
              </a:srgbClr>
            </a:solidFill>
          </a:ln>
        </p:spPr>
        <p:txBody>
          <a:bodyPr lIns="45719" rIns="45719" anchor="ctr"/>
          <a:lstStyle/>
          <a:p>
            <a:endParaRPr/>
          </a:p>
        </p:txBody>
      </p:sp>
      <p:pic>
        <p:nvPicPr>
          <p:cNvPr id="444" name="Sentiment-Analysis-PROB-Grammar.pdf"/>
          <p:cNvPicPr>
            <a:picLocks noChangeAspect="1"/>
          </p:cNvPicPr>
          <p:nvPr/>
        </p:nvPicPr>
        <p:blipFill>
          <a:blip r:embed="rId3">
            <a:alphaModFix amt="30000"/>
            <a:extLst/>
          </a:blip>
          <a:stretch>
            <a:fillRect/>
          </a:stretch>
        </p:blipFill>
        <p:spPr>
          <a:xfrm>
            <a:off x="4528177" y="2540555"/>
            <a:ext cx="5975475" cy="815341"/>
          </a:xfrm>
          <a:prstGeom prst="rect">
            <a:avLst/>
          </a:prstGeom>
          <a:ln w="12700">
            <a:miter lim="400000"/>
          </a:ln>
        </p:spPr>
      </p:pic>
      <p:sp>
        <p:nvSpPr>
          <p:cNvPr id="445" name="Shape 445"/>
          <p:cNvSpPr/>
          <p:nvPr/>
        </p:nvSpPr>
        <p:spPr>
          <a:xfrm>
            <a:off x="8130525" y="2687795"/>
            <a:ext cx="1602681" cy="307193"/>
          </a:xfrm>
          <a:prstGeom prst="rect">
            <a:avLst/>
          </a:prstGeom>
          <a:ln w="25400">
            <a:solidFill>
              <a:srgbClr val="FF2600">
                <a:alpha val="30000"/>
              </a:srgbClr>
            </a:solidFill>
          </a:ln>
        </p:spPr>
        <p:txBody>
          <a:bodyPr lIns="45719" rIns="45719" anchor="ctr"/>
          <a:lstStyle/>
          <a:p>
            <a:endParaRPr/>
          </a:p>
        </p:txBody>
      </p:sp>
      <p:sp>
        <p:nvSpPr>
          <p:cNvPr id="446" name="Shape 446"/>
          <p:cNvSpPr/>
          <p:nvPr/>
        </p:nvSpPr>
        <p:spPr>
          <a:xfrm>
            <a:off x="1929078" y="839231"/>
            <a:ext cx="1841523"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Counting </a:t>
            </a:r>
          </a:p>
          <a:p>
            <a:pPr algn="ctr">
              <a:defRPr sz="3000"/>
            </a:pPr>
            <a:r>
              <a:t>Grammar</a:t>
            </a:r>
          </a:p>
        </p:txBody>
      </p:sp>
      <p:sp>
        <p:nvSpPr>
          <p:cNvPr id="447" name="Shape 447"/>
          <p:cNvSpPr/>
          <p:nvPr/>
        </p:nvSpPr>
        <p:spPr>
          <a:xfrm>
            <a:off x="1630957" y="2458005"/>
            <a:ext cx="2437766"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Probabilistic </a:t>
            </a:r>
          </a:p>
          <a:p>
            <a:pPr algn="ctr">
              <a:defRPr sz="3000"/>
            </a:pPr>
            <a:r>
              <a:t>Grammar</a:t>
            </a:r>
          </a:p>
        </p:txBody>
      </p:sp>
      <p:sp>
        <p:nvSpPr>
          <p:cNvPr id="448" name="Shape 448"/>
          <p:cNvSpPr/>
          <p:nvPr/>
        </p:nvSpPr>
        <p:spPr>
          <a:xfrm>
            <a:off x="1955960" y="3911679"/>
            <a:ext cx="1787759"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Anomaly </a:t>
            </a:r>
          </a:p>
          <a:p>
            <a:pPr algn="ctr">
              <a:defRPr sz="3000"/>
            </a:pPr>
            <a:r>
              <a:t>Detection</a:t>
            </a:r>
          </a:p>
        </p:txBody>
      </p:sp>
      <p:sp>
        <p:nvSpPr>
          <p:cNvPr id="449" name="Shape 449"/>
          <p:cNvSpPr/>
          <p:nvPr/>
        </p:nvSpPr>
        <p:spPr>
          <a:xfrm>
            <a:off x="2016049" y="5200253"/>
            <a:ext cx="1667581"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Fairness</a:t>
            </a:r>
          </a:p>
          <a:p>
            <a:pPr algn="ctr">
              <a:defRPr sz="3000"/>
            </a:pPr>
            <a:r>
              <a:t>Diagnosis</a:t>
            </a:r>
          </a:p>
        </p:txBody>
      </p:sp>
      <p:sp>
        <p:nvSpPr>
          <p:cNvPr id="450" name="Shape 450"/>
          <p:cNvSpPr/>
          <p:nvPr/>
        </p:nvSpPr>
        <p:spPr>
          <a:xfrm>
            <a:off x="5792324" y="5454253"/>
            <a:ext cx="3447181" cy="47244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45719" rIns="45719">
            <a:spAutoFit/>
          </a:bodyPr>
          <a:lstStyle/>
          <a:p>
            <a:pPr>
              <a:defRPr sz="2500"/>
            </a:pPr>
            <a:r>
              <a:t>“</a:t>
            </a:r>
            <a:r>
              <a:rPr>
                <a:solidFill>
                  <a:srgbClr val="FF2600"/>
                </a:solidFill>
              </a:rPr>
              <a:t>The CEO</a:t>
            </a:r>
            <a:r>
              <a:t>” is an outlier</a:t>
            </a:r>
          </a:p>
        </p:txBody>
      </p:sp>
      <p:sp>
        <p:nvSpPr>
          <p:cNvPr id="451" name="Shape 451"/>
          <p:cNvSpPr/>
          <p:nvPr/>
        </p:nvSpPr>
        <p:spPr>
          <a:xfrm>
            <a:off x="7515914" y="1733140"/>
            <a:ext cx="1" cy="815342"/>
          </a:xfrm>
          <a:prstGeom prst="line">
            <a:avLst/>
          </a:prstGeom>
          <a:ln w="25400">
            <a:solidFill>
              <a:srgbClr val="000000">
                <a:alpha val="30000"/>
              </a:srgbClr>
            </a:solidFill>
            <a:tailEnd type="triangle"/>
          </a:ln>
          <a:effectLst>
            <a:outerShdw blurRad="38100" dist="19999" dir="5400000" rotWithShape="0">
              <a:srgbClr val="000000">
                <a:alpha val="38000"/>
              </a:srgbClr>
            </a:outerShdw>
          </a:effectLst>
        </p:spPr>
        <p:txBody>
          <a:bodyPr lIns="0" tIns="0" rIns="0" bIns="0"/>
          <a:lstStyle/>
          <a:p>
            <a:pPr defTabSz="457200">
              <a:defRPr sz="1200">
                <a:latin typeface="Helvetica"/>
                <a:ea typeface="Helvetica"/>
                <a:cs typeface="Helvetica"/>
                <a:sym typeface="Helvetica"/>
              </a:defRPr>
            </a:pPr>
            <a:endParaRPr/>
          </a:p>
        </p:txBody>
      </p:sp>
      <p:sp>
        <p:nvSpPr>
          <p:cNvPr id="452" name="Shape 452"/>
          <p:cNvSpPr/>
          <p:nvPr/>
        </p:nvSpPr>
        <p:spPr>
          <a:xfrm>
            <a:off x="7515914" y="3346040"/>
            <a:ext cx="1" cy="815341"/>
          </a:xfrm>
          <a:prstGeom prst="line">
            <a:avLst/>
          </a:prstGeom>
          <a:ln w="25400">
            <a:solidFill>
              <a:srgbClr val="000000">
                <a:alpha val="30000"/>
              </a:srgbClr>
            </a:solidFill>
            <a:tailEnd type="triangle"/>
          </a:ln>
          <a:effectLst>
            <a:outerShdw blurRad="38100" dist="19999" dir="5400000" rotWithShape="0">
              <a:srgbClr val="000000">
                <a:alpha val="38000"/>
              </a:srgbClr>
            </a:outerShdw>
          </a:effectLst>
        </p:spPr>
        <p:txBody>
          <a:bodyPr lIns="0" tIns="0" rIns="0" bIns="0"/>
          <a:lstStyle/>
          <a:p>
            <a:pPr defTabSz="457200">
              <a:defRPr sz="1200">
                <a:latin typeface="Helvetica"/>
                <a:ea typeface="Helvetica"/>
                <a:cs typeface="Helvetica"/>
                <a:sym typeface="Helvetica"/>
              </a:defRPr>
            </a:pPr>
            <a:endParaRPr/>
          </a:p>
        </p:txBody>
      </p:sp>
      <p:sp>
        <p:nvSpPr>
          <p:cNvPr id="453" name="Shape 453"/>
          <p:cNvSpPr/>
          <p:nvPr/>
        </p:nvSpPr>
        <p:spPr>
          <a:xfrm>
            <a:off x="7515914" y="4641440"/>
            <a:ext cx="1" cy="815341"/>
          </a:xfrm>
          <a:prstGeom prst="line">
            <a:avLst/>
          </a:prstGeom>
          <a:ln w="25400">
            <a:solidFill>
              <a:srgbClr val="000000"/>
            </a:solidFill>
            <a:tailEnd type="triangle"/>
          </a:ln>
          <a:effectLst>
            <a:outerShdw blurRad="38100" dist="19999" dir="5400000" rotWithShape="0">
              <a:srgbClr val="000000">
                <a:alpha val="38000"/>
              </a:srgbClr>
            </a:outerShdw>
          </a:effectLst>
        </p:spPr>
        <p:txBody>
          <a:bodyPr lIns="0" tIns="0" rIns="0" bIns="0"/>
          <a:lstStyle/>
          <a:p>
            <a:pPr defTabSz="457200">
              <a:defRPr sz="1200">
                <a:latin typeface="Helvetica"/>
                <a:ea typeface="Helvetica"/>
                <a:cs typeface="Helvetica"/>
                <a:sym typeface="Helvetica"/>
              </a:defRPr>
            </a:pPr>
            <a:endParaRPr/>
          </a:p>
        </p:txBody>
      </p:sp>
      <p:sp>
        <p:nvSpPr>
          <p:cNvPr id="454" name="Shape 454"/>
          <p:cNvSpPr/>
          <p:nvPr/>
        </p:nvSpPr>
        <p:spPr>
          <a:xfrm>
            <a:off x="7430493" y="4817342"/>
            <a:ext cx="2202618"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500"/>
            </a:lvl1pPr>
          </a:lstStyle>
          <a:p>
            <a:r>
              <a:t> abs(index) &gt; 2</a:t>
            </a:r>
          </a:p>
        </p:txBody>
      </p:sp>
      <p:sp>
        <p:nvSpPr>
          <p:cNvPr id="19" name="Shape 409"/>
          <p:cNvSpPr>
            <a:spLocks noGrp="1"/>
          </p:cNvSpPr>
          <p:nvPr>
            <p:ph type="title"/>
          </p:nvPr>
        </p:nvSpPr>
        <p:spPr>
          <a:xfrm>
            <a:off x="609600" y="-236028"/>
            <a:ext cx="10972800" cy="1143000"/>
          </a:xfrm>
          <a:prstGeom prst="rect">
            <a:avLst/>
          </a:prstGeom>
        </p:spPr>
        <p:txBody>
          <a:bodyPr/>
          <a:lstStyle/>
          <a:p>
            <a:r>
              <a:rPr dirty="0"/>
              <a:t>Fairness Diagnosis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42</a:t>
            </a:fld>
            <a:endParaRPr/>
          </a:p>
        </p:txBody>
      </p:sp>
      <p:pic>
        <p:nvPicPr>
          <p:cNvPr id="476" name="Sentiment-Analysis-count-Grammar.pdf"/>
          <p:cNvPicPr>
            <a:picLocks noChangeAspect="1"/>
          </p:cNvPicPr>
          <p:nvPr/>
        </p:nvPicPr>
        <p:blipFill>
          <a:blip r:embed="rId2">
            <a:extLst/>
          </a:blip>
          <a:stretch>
            <a:fillRect/>
          </a:stretch>
        </p:blipFill>
        <p:spPr>
          <a:xfrm>
            <a:off x="4528177" y="921781"/>
            <a:ext cx="5975475" cy="815341"/>
          </a:xfrm>
          <a:prstGeom prst="rect">
            <a:avLst/>
          </a:prstGeom>
          <a:ln w="12700">
            <a:miter lim="400000"/>
          </a:ln>
        </p:spPr>
      </p:pic>
      <p:sp>
        <p:nvSpPr>
          <p:cNvPr id="477" name="Shape 477"/>
          <p:cNvSpPr/>
          <p:nvPr/>
        </p:nvSpPr>
        <p:spPr>
          <a:xfrm>
            <a:off x="5131279" y="4167731"/>
            <a:ext cx="4769271" cy="47244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45719" rIns="45719">
            <a:spAutoFit/>
          </a:bodyPr>
          <a:lstStyle/>
          <a:p>
            <a:pPr>
              <a:defRPr sz="2500"/>
            </a:pPr>
            <a:r>
              <a:t>Anomaly Index(“</a:t>
            </a:r>
            <a:r>
              <a:rPr>
                <a:solidFill>
                  <a:srgbClr val="FF2600"/>
                </a:solidFill>
              </a:rPr>
              <a:t>The CEO</a:t>
            </a:r>
            <a:r>
              <a:t>”) = </a:t>
            </a:r>
            <a:r>
              <a:rPr>
                <a:solidFill>
                  <a:srgbClr val="FF2600"/>
                </a:solidFill>
              </a:rPr>
              <a:t>6.5</a:t>
            </a:r>
          </a:p>
        </p:txBody>
      </p:sp>
      <p:sp>
        <p:nvSpPr>
          <p:cNvPr id="478" name="Shape 478"/>
          <p:cNvSpPr/>
          <p:nvPr/>
        </p:nvSpPr>
        <p:spPr>
          <a:xfrm>
            <a:off x="7863824" y="1045234"/>
            <a:ext cx="1508374" cy="307192"/>
          </a:xfrm>
          <a:prstGeom prst="rect">
            <a:avLst/>
          </a:prstGeom>
          <a:ln w="25400">
            <a:solidFill>
              <a:srgbClr val="FF2600"/>
            </a:solidFill>
          </a:ln>
        </p:spPr>
        <p:txBody>
          <a:bodyPr lIns="45719" rIns="45719" anchor="ctr"/>
          <a:lstStyle/>
          <a:p>
            <a:endParaRPr/>
          </a:p>
        </p:txBody>
      </p:sp>
      <p:grpSp>
        <p:nvGrpSpPr>
          <p:cNvPr id="481" name="Group 481"/>
          <p:cNvGrpSpPr/>
          <p:nvPr/>
        </p:nvGrpSpPr>
        <p:grpSpPr>
          <a:xfrm>
            <a:off x="4528177" y="2540555"/>
            <a:ext cx="5975475" cy="815341"/>
            <a:chOff x="0" y="0"/>
            <a:chExt cx="5975473" cy="815340"/>
          </a:xfrm>
        </p:grpSpPr>
        <p:pic>
          <p:nvPicPr>
            <p:cNvPr id="479" name="Sentiment-Analysis-PROB-Grammar.pdf"/>
            <p:cNvPicPr>
              <a:picLocks noChangeAspect="1"/>
            </p:cNvPicPr>
            <p:nvPr/>
          </p:nvPicPr>
          <p:blipFill>
            <a:blip r:embed="rId3">
              <a:extLst/>
            </a:blip>
            <a:stretch>
              <a:fillRect/>
            </a:stretch>
          </p:blipFill>
          <p:spPr>
            <a:xfrm>
              <a:off x="0" y="0"/>
              <a:ext cx="5975474" cy="815341"/>
            </a:xfrm>
            <a:prstGeom prst="rect">
              <a:avLst/>
            </a:prstGeom>
            <a:ln w="12700" cap="flat">
              <a:noFill/>
              <a:miter lim="400000"/>
            </a:ln>
            <a:effectLst/>
          </p:spPr>
        </p:pic>
        <p:sp>
          <p:nvSpPr>
            <p:cNvPr id="480" name="Shape 480"/>
            <p:cNvSpPr/>
            <p:nvPr/>
          </p:nvSpPr>
          <p:spPr>
            <a:xfrm>
              <a:off x="3602347" y="147240"/>
              <a:ext cx="1602681" cy="307192"/>
            </a:xfrm>
            <a:prstGeom prst="rect">
              <a:avLst/>
            </a:prstGeom>
            <a:noFill/>
            <a:ln w="25400" cap="flat">
              <a:solidFill>
                <a:srgbClr val="FF2600"/>
              </a:solidFill>
              <a:prstDash val="solid"/>
              <a:round/>
            </a:ln>
            <a:effectLst/>
          </p:spPr>
          <p:txBody>
            <a:bodyPr wrap="square" lIns="45719" tIns="45719" rIns="45719" bIns="45719" numCol="1" anchor="ctr">
              <a:noAutofit/>
            </a:bodyPr>
            <a:lstStyle/>
            <a:p>
              <a:endParaRPr/>
            </a:p>
          </p:txBody>
        </p:sp>
      </p:grpSp>
      <p:sp>
        <p:nvSpPr>
          <p:cNvPr id="482" name="Shape 482"/>
          <p:cNvSpPr/>
          <p:nvPr/>
        </p:nvSpPr>
        <p:spPr>
          <a:xfrm>
            <a:off x="1929078" y="839231"/>
            <a:ext cx="1841523"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Counting </a:t>
            </a:r>
          </a:p>
          <a:p>
            <a:pPr algn="ctr">
              <a:defRPr sz="3000"/>
            </a:pPr>
            <a:r>
              <a:t>Grammar</a:t>
            </a:r>
          </a:p>
        </p:txBody>
      </p:sp>
      <p:sp>
        <p:nvSpPr>
          <p:cNvPr id="483" name="Shape 483"/>
          <p:cNvSpPr/>
          <p:nvPr/>
        </p:nvSpPr>
        <p:spPr>
          <a:xfrm>
            <a:off x="1630957" y="2458005"/>
            <a:ext cx="2437766"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Probabilistic </a:t>
            </a:r>
          </a:p>
          <a:p>
            <a:pPr algn="ctr">
              <a:defRPr sz="3000"/>
            </a:pPr>
            <a:r>
              <a:t>Grammar</a:t>
            </a:r>
          </a:p>
        </p:txBody>
      </p:sp>
      <p:sp>
        <p:nvSpPr>
          <p:cNvPr id="484" name="Shape 484"/>
          <p:cNvSpPr/>
          <p:nvPr/>
        </p:nvSpPr>
        <p:spPr>
          <a:xfrm>
            <a:off x="1955960" y="3911679"/>
            <a:ext cx="1787759"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Anomaly </a:t>
            </a:r>
          </a:p>
          <a:p>
            <a:pPr algn="ctr">
              <a:defRPr sz="3000"/>
            </a:pPr>
            <a:r>
              <a:t>Detection</a:t>
            </a:r>
          </a:p>
        </p:txBody>
      </p:sp>
      <p:sp>
        <p:nvSpPr>
          <p:cNvPr id="485" name="Shape 485"/>
          <p:cNvSpPr/>
          <p:nvPr/>
        </p:nvSpPr>
        <p:spPr>
          <a:xfrm>
            <a:off x="2016049" y="5200253"/>
            <a:ext cx="1667581"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000"/>
            </a:pPr>
            <a:r>
              <a:t>Fairness</a:t>
            </a:r>
          </a:p>
          <a:p>
            <a:pPr algn="ctr">
              <a:defRPr sz="3000"/>
            </a:pPr>
            <a:r>
              <a:t>Diagnosis</a:t>
            </a:r>
          </a:p>
        </p:txBody>
      </p:sp>
      <p:sp>
        <p:nvSpPr>
          <p:cNvPr id="486" name="Shape 486"/>
          <p:cNvSpPr/>
          <p:nvPr/>
        </p:nvSpPr>
        <p:spPr>
          <a:xfrm>
            <a:off x="5792324" y="5454253"/>
            <a:ext cx="3447181" cy="47244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45719" rIns="45719">
            <a:spAutoFit/>
          </a:bodyPr>
          <a:lstStyle/>
          <a:p>
            <a:pPr>
              <a:defRPr sz="2500"/>
            </a:pPr>
            <a:r>
              <a:t>“</a:t>
            </a:r>
            <a:r>
              <a:rPr>
                <a:solidFill>
                  <a:srgbClr val="FF2600"/>
                </a:solidFill>
              </a:rPr>
              <a:t>The CEO</a:t>
            </a:r>
            <a:r>
              <a:t>” is an outlier</a:t>
            </a:r>
          </a:p>
        </p:txBody>
      </p:sp>
      <p:sp>
        <p:nvSpPr>
          <p:cNvPr id="487" name="Shape 487"/>
          <p:cNvSpPr/>
          <p:nvPr/>
        </p:nvSpPr>
        <p:spPr>
          <a:xfrm>
            <a:off x="7515914" y="1733140"/>
            <a:ext cx="1" cy="815342"/>
          </a:xfrm>
          <a:prstGeom prst="line">
            <a:avLst/>
          </a:prstGeom>
          <a:ln w="25400">
            <a:solidFill>
              <a:srgbClr val="000000"/>
            </a:solidFill>
            <a:tailEnd type="triangle"/>
          </a:ln>
          <a:effectLst>
            <a:outerShdw blurRad="38100" dist="19999" dir="5400000" rotWithShape="0">
              <a:srgbClr val="000000">
                <a:alpha val="38000"/>
              </a:srgbClr>
            </a:outerShdw>
          </a:effectLst>
        </p:spPr>
        <p:txBody>
          <a:bodyPr lIns="0" tIns="0" rIns="0" bIns="0"/>
          <a:lstStyle/>
          <a:p>
            <a:pPr defTabSz="457200">
              <a:defRPr sz="1200">
                <a:latin typeface="Helvetica"/>
                <a:ea typeface="Helvetica"/>
                <a:cs typeface="Helvetica"/>
                <a:sym typeface="Helvetica"/>
              </a:defRPr>
            </a:pPr>
            <a:endParaRPr/>
          </a:p>
        </p:txBody>
      </p:sp>
      <p:sp>
        <p:nvSpPr>
          <p:cNvPr id="488" name="Shape 488"/>
          <p:cNvSpPr/>
          <p:nvPr/>
        </p:nvSpPr>
        <p:spPr>
          <a:xfrm>
            <a:off x="7515914" y="3346040"/>
            <a:ext cx="1" cy="815341"/>
          </a:xfrm>
          <a:prstGeom prst="line">
            <a:avLst/>
          </a:prstGeom>
          <a:ln w="25400">
            <a:solidFill>
              <a:srgbClr val="000000"/>
            </a:solidFill>
            <a:tailEnd type="triangle"/>
          </a:ln>
          <a:effectLst>
            <a:outerShdw blurRad="38100" dist="19999" dir="5400000" rotWithShape="0">
              <a:srgbClr val="000000">
                <a:alpha val="38000"/>
              </a:srgbClr>
            </a:outerShdw>
          </a:effectLst>
        </p:spPr>
        <p:txBody>
          <a:bodyPr lIns="0" tIns="0" rIns="0" bIns="0"/>
          <a:lstStyle/>
          <a:p>
            <a:pPr defTabSz="457200">
              <a:defRPr sz="1200">
                <a:latin typeface="Helvetica"/>
                <a:ea typeface="Helvetica"/>
                <a:cs typeface="Helvetica"/>
                <a:sym typeface="Helvetica"/>
              </a:defRPr>
            </a:pPr>
            <a:endParaRPr/>
          </a:p>
        </p:txBody>
      </p:sp>
      <p:sp>
        <p:nvSpPr>
          <p:cNvPr id="489" name="Shape 489"/>
          <p:cNvSpPr/>
          <p:nvPr/>
        </p:nvSpPr>
        <p:spPr>
          <a:xfrm>
            <a:off x="7515914" y="4641440"/>
            <a:ext cx="1" cy="815341"/>
          </a:xfrm>
          <a:prstGeom prst="line">
            <a:avLst/>
          </a:prstGeom>
          <a:ln w="25400">
            <a:solidFill>
              <a:srgbClr val="000000"/>
            </a:solidFill>
            <a:tailEnd type="triangle"/>
          </a:ln>
          <a:effectLst>
            <a:outerShdw blurRad="38100" dist="19999" dir="5400000" rotWithShape="0">
              <a:srgbClr val="000000">
                <a:alpha val="38000"/>
              </a:srgbClr>
            </a:outerShdw>
          </a:effectLst>
        </p:spPr>
        <p:txBody>
          <a:bodyPr lIns="0" tIns="0" rIns="0" bIns="0"/>
          <a:lstStyle/>
          <a:p>
            <a:pPr defTabSz="457200">
              <a:defRPr sz="1200">
                <a:latin typeface="Helvetica"/>
                <a:ea typeface="Helvetica"/>
                <a:cs typeface="Helvetica"/>
                <a:sym typeface="Helvetica"/>
              </a:defRPr>
            </a:pPr>
            <a:endParaRPr/>
          </a:p>
        </p:txBody>
      </p:sp>
      <p:sp>
        <p:nvSpPr>
          <p:cNvPr id="490" name="Shape 490"/>
          <p:cNvSpPr/>
          <p:nvPr/>
        </p:nvSpPr>
        <p:spPr>
          <a:xfrm>
            <a:off x="7430493" y="4817342"/>
            <a:ext cx="2202618"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500"/>
            </a:lvl1pPr>
          </a:lstStyle>
          <a:p>
            <a:r>
              <a:t> abs(index) &gt; 2</a:t>
            </a:r>
          </a:p>
        </p:txBody>
      </p:sp>
      <p:sp>
        <p:nvSpPr>
          <p:cNvPr id="20" name="Shape 409"/>
          <p:cNvSpPr>
            <a:spLocks noGrp="1"/>
          </p:cNvSpPr>
          <p:nvPr>
            <p:ph type="title"/>
          </p:nvPr>
        </p:nvSpPr>
        <p:spPr>
          <a:xfrm>
            <a:off x="609600" y="-236028"/>
            <a:ext cx="10972800" cy="1143000"/>
          </a:xfrm>
          <a:prstGeom prst="rect">
            <a:avLst/>
          </a:prstGeom>
        </p:spPr>
        <p:txBody>
          <a:bodyPr/>
          <a:lstStyle/>
          <a:p>
            <a:r>
              <a:rPr dirty="0"/>
              <a:t>Fairness Diagnosis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p:cNvSpPr>
          <p:nvPr>
            <p:ph type="title"/>
          </p:nvPr>
        </p:nvSpPr>
        <p:spPr>
          <a:prstGeom prst="rect">
            <a:avLst/>
          </a:prstGeom>
        </p:spPr>
        <p:txBody>
          <a:bodyPr/>
          <a:lstStyle/>
          <a:p>
            <a:r>
              <a:t>PROB Example</a:t>
            </a:r>
          </a:p>
        </p:txBody>
      </p:sp>
      <p:sp>
        <p:nvSpPr>
          <p:cNvPr id="493" name="Shape 493"/>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43</a:t>
            </a:fld>
            <a:endParaRPr/>
          </a:p>
        </p:txBody>
      </p:sp>
      <p:sp>
        <p:nvSpPr>
          <p:cNvPr id="500" name="Shape 500"/>
          <p:cNvSpPr>
            <a:spLocks noGrp="1"/>
          </p:cNvSpPr>
          <p:nvPr>
            <p:ph type="body" sz="quarter" idx="4294967295"/>
          </p:nvPr>
        </p:nvSpPr>
        <p:spPr>
          <a:xfrm>
            <a:off x="8713788" y="2371725"/>
            <a:ext cx="3478212" cy="2276475"/>
          </a:xfrm>
          <a:prstGeom prst="rect">
            <a:avLst/>
          </a:prstGeom>
        </p:spPr>
        <p:txBody>
          <a:bodyPr lIns="45719" tIns="45719" rIns="45719" bIns="45719">
            <a:noAutofit/>
          </a:bodyPr>
          <a:lstStyle/>
          <a:p>
            <a:pPr marL="200526" indent="-200526">
              <a:spcBef>
                <a:spcPts val="0"/>
              </a:spcBef>
              <a:buChar char="•"/>
              <a:defRPr sz="2000"/>
            </a:pPr>
            <a:r>
              <a:rPr b="1" dirty="0"/>
              <a:t>The CE0</a:t>
            </a:r>
            <a:r>
              <a:rPr dirty="0"/>
              <a:t> is depressed.</a:t>
            </a:r>
          </a:p>
          <a:p>
            <a:pPr marL="200526" indent="-200526">
              <a:spcBef>
                <a:spcPts val="0"/>
              </a:spcBef>
              <a:buChar char="•"/>
              <a:defRPr sz="2000"/>
            </a:pPr>
            <a:r>
              <a:rPr b="1" dirty="0"/>
              <a:t>The CE0</a:t>
            </a:r>
            <a:r>
              <a:rPr dirty="0"/>
              <a:t> feels relieved.</a:t>
            </a:r>
          </a:p>
          <a:p>
            <a:pPr marL="200526" indent="-200526">
              <a:spcBef>
                <a:spcPts val="0"/>
              </a:spcBef>
              <a:buChar char="•"/>
              <a:defRPr sz="2000"/>
            </a:pPr>
            <a:r>
              <a:rPr b="1" dirty="0"/>
              <a:t>The CE0 </a:t>
            </a:r>
            <a:r>
              <a:rPr dirty="0"/>
              <a:t>feels satisfied.</a:t>
            </a:r>
          </a:p>
          <a:p>
            <a:pPr marL="238125" indent="-238125">
              <a:spcBef>
                <a:spcPts val="0"/>
              </a:spcBef>
              <a:buSzTx/>
              <a:buNone/>
              <a:defRPr sz="2000"/>
            </a:pPr>
            <a:r>
              <a:rPr dirty="0"/>
              <a:t>                 …</a:t>
            </a:r>
          </a:p>
          <a:p>
            <a:pPr marL="200526" indent="-200526">
              <a:spcBef>
                <a:spcPts val="0"/>
              </a:spcBef>
              <a:buChar char="•"/>
              <a:defRPr sz="2000"/>
            </a:pPr>
            <a:r>
              <a:rPr dirty="0"/>
              <a:t>The farmer is terrified.</a:t>
            </a:r>
          </a:p>
          <a:p>
            <a:pPr marL="200526" indent="-200526">
              <a:spcBef>
                <a:spcPts val="0"/>
              </a:spcBef>
              <a:buChar char="•"/>
              <a:defRPr sz="2000"/>
            </a:pPr>
            <a:r>
              <a:rPr dirty="0"/>
              <a:t>The cleaner is sad.</a:t>
            </a:r>
          </a:p>
          <a:p>
            <a:pPr marL="200526" indent="-200526">
              <a:spcBef>
                <a:spcPts val="0"/>
              </a:spcBef>
              <a:buChar char="•"/>
              <a:defRPr sz="2000"/>
            </a:pPr>
            <a:r>
              <a:rPr b="1" dirty="0"/>
              <a:t>The CE0</a:t>
            </a:r>
            <a:r>
              <a:rPr dirty="0"/>
              <a:t> feels happy.</a:t>
            </a:r>
          </a:p>
          <a:p>
            <a:pPr marL="200526" indent="-200526">
              <a:spcBef>
                <a:spcPts val="0"/>
              </a:spcBef>
              <a:buChar char="•"/>
              <a:defRPr sz="2000"/>
            </a:pPr>
            <a:r>
              <a:rPr dirty="0"/>
              <a:t>                  …</a:t>
            </a:r>
          </a:p>
        </p:txBody>
      </p:sp>
      <p:sp>
        <p:nvSpPr>
          <p:cNvPr id="494" name="Shape 494"/>
          <p:cNvSpPr/>
          <p:nvPr/>
        </p:nvSpPr>
        <p:spPr>
          <a:xfrm>
            <a:off x="6793534" y="3240062"/>
            <a:ext cx="1270001" cy="539801"/>
          </a:xfrm>
          <a:prstGeom prst="rightArrow">
            <a:avLst>
              <a:gd name="adj1" fmla="val 32000"/>
              <a:gd name="adj2" fmla="val 150574"/>
            </a:avLst>
          </a:prstGeom>
          <a:solidFill>
            <a:srgbClr val="535353"/>
          </a:solidFill>
          <a:ln w="12700">
            <a:solidFill>
              <a:srgbClr val="000000"/>
            </a:solidFill>
            <a:miter lim="400000"/>
          </a:ln>
        </p:spPr>
        <p:txBody>
          <a:bodyPr lIns="45719" rIns="45719" anchor="ctr"/>
          <a:lstStyle/>
          <a:p>
            <a:endParaRPr/>
          </a:p>
        </p:txBody>
      </p:sp>
      <p:sp>
        <p:nvSpPr>
          <p:cNvPr id="495" name="Shape 495"/>
          <p:cNvSpPr/>
          <p:nvPr/>
        </p:nvSpPr>
        <p:spPr>
          <a:xfrm>
            <a:off x="805258" y="2171779"/>
            <a:ext cx="5458605"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Sensitive Attribute: Occupation</a:t>
            </a:r>
          </a:p>
        </p:txBody>
      </p:sp>
      <p:grpSp>
        <p:nvGrpSpPr>
          <p:cNvPr id="498" name="Group 498"/>
          <p:cNvGrpSpPr/>
          <p:nvPr/>
        </p:nvGrpSpPr>
        <p:grpSpPr>
          <a:xfrm>
            <a:off x="454338" y="3102292"/>
            <a:ext cx="5975475" cy="815341"/>
            <a:chOff x="0" y="0"/>
            <a:chExt cx="5975473" cy="815340"/>
          </a:xfrm>
        </p:grpSpPr>
        <p:pic>
          <p:nvPicPr>
            <p:cNvPr id="496" name="Sentiment-Analysis-PROB-Grammar.pdf"/>
            <p:cNvPicPr>
              <a:picLocks noChangeAspect="1"/>
            </p:cNvPicPr>
            <p:nvPr/>
          </p:nvPicPr>
          <p:blipFill>
            <a:blip r:embed="rId2">
              <a:extLst/>
            </a:blip>
            <a:stretch>
              <a:fillRect/>
            </a:stretch>
          </p:blipFill>
          <p:spPr>
            <a:xfrm>
              <a:off x="0" y="0"/>
              <a:ext cx="5975474" cy="815341"/>
            </a:xfrm>
            <a:prstGeom prst="rect">
              <a:avLst/>
            </a:prstGeom>
            <a:ln w="12700" cap="flat">
              <a:noFill/>
              <a:miter lim="400000"/>
            </a:ln>
            <a:effectLst/>
          </p:spPr>
        </p:pic>
        <p:sp>
          <p:nvSpPr>
            <p:cNvPr id="497" name="Shape 497"/>
            <p:cNvSpPr/>
            <p:nvPr/>
          </p:nvSpPr>
          <p:spPr>
            <a:xfrm>
              <a:off x="3602347" y="147240"/>
              <a:ext cx="1602681" cy="307192"/>
            </a:xfrm>
            <a:prstGeom prst="rect">
              <a:avLst/>
            </a:prstGeom>
            <a:noFill/>
            <a:ln w="25400" cap="flat">
              <a:solidFill>
                <a:srgbClr val="FF2600"/>
              </a:solidFill>
              <a:prstDash val="solid"/>
              <a:round/>
            </a:ln>
            <a:effectLst/>
          </p:spPr>
          <p:txBody>
            <a:bodyPr wrap="square" lIns="45719" tIns="45719" rIns="45719" bIns="45719" numCol="1" anchor="ctr">
              <a:noAutofit/>
            </a:bodyPr>
            <a:lstStyle/>
            <a:p>
              <a:endParaRPr/>
            </a:p>
          </p:txBody>
        </p:sp>
      </p:grpSp>
      <p:sp>
        <p:nvSpPr>
          <p:cNvPr id="499" name="Shape 499"/>
          <p:cNvSpPr/>
          <p:nvPr/>
        </p:nvSpPr>
        <p:spPr>
          <a:xfrm>
            <a:off x="1579723" y="4312205"/>
            <a:ext cx="3909676"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3000"/>
            </a:lvl1pPr>
          </a:lstStyle>
          <a:p>
            <a:r>
              <a:t>Probabilistic Grammar</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p:cNvSpPr>
          <p:nvPr>
            <p:ph type="title"/>
          </p:nvPr>
        </p:nvSpPr>
        <p:spPr>
          <a:prstGeom prst="rect">
            <a:avLst/>
          </a:prstGeom>
        </p:spPr>
        <p:txBody>
          <a:bodyPr/>
          <a:lstStyle/>
          <a:p>
            <a:r>
              <a:t>Metamorphic Test Oracle</a:t>
            </a:r>
          </a:p>
        </p:txBody>
      </p:sp>
      <p:sp>
        <p:nvSpPr>
          <p:cNvPr id="562" name="Shape 562"/>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44</a:t>
            </a:fld>
            <a:endParaRPr/>
          </a:p>
        </p:txBody>
      </p:sp>
      <p:sp>
        <p:nvSpPr>
          <p:cNvPr id="563" name="Shape 563"/>
          <p:cNvSpPr/>
          <p:nvPr/>
        </p:nvSpPr>
        <p:spPr>
          <a:xfrm>
            <a:off x="1153250" y="2895009"/>
            <a:ext cx="4162320"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2500"/>
            </a:pPr>
            <a:r>
              <a:rPr b="1" i="1" dirty="0"/>
              <a:t>a</a:t>
            </a:r>
            <a:r>
              <a:rPr dirty="0"/>
              <a:t> = {The </a:t>
            </a:r>
            <a:r>
              <a:rPr dirty="0">
                <a:solidFill>
                  <a:srgbClr val="00A2FF"/>
                </a:solidFill>
              </a:rPr>
              <a:t>CEO</a:t>
            </a:r>
            <a:r>
              <a:rPr dirty="0"/>
              <a:t> feels enraged} </a:t>
            </a:r>
          </a:p>
        </p:txBody>
      </p:sp>
      <p:sp>
        <p:nvSpPr>
          <p:cNvPr id="564" name="Shape 564"/>
          <p:cNvSpPr/>
          <p:nvPr/>
        </p:nvSpPr>
        <p:spPr>
          <a:xfrm>
            <a:off x="913196" y="3492440"/>
            <a:ext cx="4649423"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2500"/>
            </a:pPr>
            <a:r>
              <a:rPr b="1" i="1"/>
              <a:t>b</a:t>
            </a:r>
            <a:r>
              <a:t> = {The </a:t>
            </a:r>
            <a:r>
              <a:rPr>
                <a:solidFill>
                  <a:srgbClr val="FF2600"/>
                </a:solidFill>
              </a:rPr>
              <a:t>cleaner</a:t>
            </a:r>
            <a:r>
              <a:t> feels enraged} </a:t>
            </a:r>
          </a:p>
        </p:txBody>
      </p:sp>
      <p:sp>
        <p:nvSpPr>
          <p:cNvPr id="565" name="Shape 565"/>
          <p:cNvSpPr/>
          <p:nvPr/>
        </p:nvSpPr>
        <p:spPr>
          <a:xfrm>
            <a:off x="6475527" y="2577775"/>
            <a:ext cx="2154437" cy="16510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1219169">
              <a:defRPr sz="9600">
                <a:solidFill>
                  <a:srgbClr val="5E5E5E"/>
                </a:solidFill>
                <a:latin typeface="Helvetica Neue"/>
                <a:ea typeface="Helvetica Neue"/>
                <a:cs typeface="Helvetica Neue"/>
                <a:sym typeface="Helvetica Neue"/>
              </a:defRPr>
            </a:lvl1pPr>
          </a:lstStyle>
          <a:p>
            <a:r>
              <a:t>🖥</a:t>
            </a:r>
          </a:p>
        </p:txBody>
      </p:sp>
      <p:sp>
        <p:nvSpPr>
          <p:cNvPr id="566" name="Shape 566"/>
          <p:cNvSpPr/>
          <p:nvPr/>
        </p:nvSpPr>
        <p:spPr>
          <a:xfrm>
            <a:off x="5902302" y="3104559"/>
            <a:ext cx="544014"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567" name="Shape 567"/>
          <p:cNvSpPr/>
          <p:nvPr/>
        </p:nvSpPr>
        <p:spPr>
          <a:xfrm>
            <a:off x="5902302" y="3701990"/>
            <a:ext cx="544014"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568" name="Shape 568"/>
          <p:cNvSpPr/>
          <p:nvPr/>
        </p:nvSpPr>
        <p:spPr>
          <a:xfrm>
            <a:off x="8659176" y="3104559"/>
            <a:ext cx="544013"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569" name="Shape 569"/>
          <p:cNvSpPr/>
          <p:nvPr/>
        </p:nvSpPr>
        <p:spPr>
          <a:xfrm>
            <a:off x="8659176" y="3701990"/>
            <a:ext cx="544013"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570" name="Shape 570"/>
          <p:cNvSpPr/>
          <p:nvPr/>
        </p:nvSpPr>
        <p:spPr>
          <a:xfrm>
            <a:off x="7187769" y="3081012"/>
            <a:ext cx="729954" cy="431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1200">
                <a:solidFill>
                  <a:srgbClr val="FFFFFF"/>
                </a:solidFill>
                <a:latin typeface="Futura"/>
                <a:ea typeface="Futura"/>
                <a:cs typeface="Futura"/>
                <a:sym typeface="Futura"/>
              </a:defRPr>
            </a:pPr>
            <a:r>
              <a:t>Sentiment</a:t>
            </a:r>
            <a:br/>
            <a:r>
              <a:t>Analysis</a:t>
            </a:r>
          </a:p>
        </p:txBody>
      </p:sp>
      <p:sp>
        <p:nvSpPr>
          <p:cNvPr id="571" name="Shape 571"/>
          <p:cNvSpPr/>
          <p:nvPr/>
        </p:nvSpPr>
        <p:spPr>
          <a:xfrm>
            <a:off x="9542873" y="2698159"/>
            <a:ext cx="647701" cy="812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4600">
                <a:solidFill>
                  <a:srgbClr val="5E5E5E"/>
                </a:solidFill>
                <a:latin typeface="Helvetica Neue"/>
                <a:ea typeface="Helvetica Neue"/>
                <a:cs typeface="Helvetica Neue"/>
                <a:sym typeface="Helvetica Neue"/>
              </a:defRPr>
            </a:lvl1pPr>
          </a:lstStyle>
          <a:p>
            <a:r>
              <a:t>😢</a:t>
            </a:r>
          </a:p>
        </p:txBody>
      </p:sp>
      <p:sp>
        <p:nvSpPr>
          <p:cNvPr id="572" name="Shape 572"/>
          <p:cNvSpPr/>
          <p:nvPr/>
        </p:nvSpPr>
        <p:spPr>
          <a:xfrm>
            <a:off x="9542873" y="3295590"/>
            <a:ext cx="647701" cy="812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4600">
                <a:solidFill>
                  <a:srgbClr val="5E5E5E"/>
                </a:solidFill>
                <a:latin typeface="Helvetica Neue"/>
                <a:ea typeface="Helvetica Neue"/>
                <a:cs typeface="Helvetica Neue"/>
                <a:sym typeface="Helvetica Neue"/>
              </a:defRPr>
            </a:lvl1pPr>
          </a:lstStyle>
          <a:p>
            <a:r>
              <a:t>😁</a:t>
            </a:r>
          </a:p>
        </p:txBody>
      </p:sp>
      <p:sp>
        <p:nvSpPr>
          <p:cNvPr id="573" name="Shape 573"/>
          <p:cNvSpPr/>
          <p:nvPr/>
        </p:nvSpPr>
        <p:spPr>
          <a:xfrm>
            <a:off x="1371659" y="4512924"/>
            <a:ext cx="3725502"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Discriminatory Inputs</a:t>
            </a:r>
          </a:p>
        </p:txBody>
      </p:sp>
      <p:sp>
        <p:nvSpPr>
          <p:cNvPr id="574" name="Shape 574"/>
          <p:cNvSpPr/>
          <p:nvPr/>
        </p:nvSpPr>
        <p:spPr>
          <a:xfrm>
            <a:off x="9143810" y="4512924"/>
            <a:ext cx="1445827"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Outputs</a:t>
            </a:r>
          </a:p>
        </p:txBody>
      </p:sp>
      <p:sp>
        <p:nvSpPr>
          <p:cNvPr id="575" name="Shape 575"/>
          <p:cNvSpPr/>
          <p:nvPr/>
        </p:nvSpPr>
        <p:spPr>
          <a:xfrm>
            <a:off x="6799229" y="4512924"/>
            <a:ext cx="1507033"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Program</a:t>
            </a:r>
          </a:p>
        </p:txBody>
      </p:sp>
      <p:sp>
        <p:nvSpPr>
          <p:cNvPr id="576" name="Shape 576"/>
          <p:cNvSpPr/>
          <p:nvPr/>
        </p:nvSpPr>
        <p:spPr>
          <a:xfrm>
            <a:off x="8454643" y="1971060"/>
            <a:ext cx="2824161"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000">
                <a:solidFill>
                  <a:srgbClr val="FF2600"/>
                </a:solidFill>
              </a:defRPr>
            </a:pPr>
            <a:r>
              <a:rPr b="1" i="1"/>
              <a:t>a_out </a:t>
            </a:r>
            <a:r>
              <a:t>== </a:t>
            </a:r>
            <a:r>
              <a:rPr b="1" i="1"/>
              <a:t>b_out</a:t>
            </a:r>
          </a:p>
        </p:txBody>
      </p:sp>
      <p:sp>
        <p:nvSpPr>
          <p:cNvPr id="577" name="Shape 577"/>
          <p:cNvSpPr/>
          <p:nvPr/>
        </p:nvSpPr>
        <p:spPr>
          <a:xfrm>
            <a:off x="2729995" y="1971060"/>
            <a:ext cx="1008830"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000">
                <a:solidFill>
                  <a:srgbClr val="FF2600"/>
                </a:solidFill>
              </a:defRPr>
            </a:pPr>
            <a:r>
              <a:rPr b="1" i="1"/>
              <a:t>a ~</a:t>
            </a:r>
            <a:r>
              <a:t> </a:t>
            </a:r>
            <a:r>
              <a:rPr b="1" i="1"/>
              <a:t>b</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9" name="Shape 579"/>
          <p:cNvSpPr>
            <a:spLocks noGrp="1"/>
          </p:cNvSpPr>
          <p:nvPr>
            <p:ph type="title"/>
          </p:nvPr>
        </p:nvSpPr>
        <p:spPr>
          <a:prstGeom prst="rect">
            <a:avLst/>
          </a:prstGeom>
        </p:spPr>
        <p:txBody>
          <a:bodyPr/>
          <a:lstStyle/>
          <a:p>
            <a:r>
              <a:t>Predictive Test Oracle</a:t>
            </a:r>
          </a:p>
        </p:txBody>
      </p:sp>
      <p:sp>
        <p:nvSpPr>
          <p:cNvPr id="580" name="Shape 580"/>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45</a:t>
            </a:fld>
            <a:endParaRPr/>
          </a:p>
        </p:txBody>
      </p:sp>
      <p:sp>
        <p:nvSpPr>
          <p:cNvPr id="581" name="Shape 581"/>
          <p:cNvSpPr/>
          <p:nvPr/>
        </p:nvSpPr>
        <p:spPr>
          <a:xfrm>
            <a:off x="1133447" y="2945809"/>
            <a:ext cx="4206969"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2500"/>
            </a:pPr>
            <a:r>
              <a:rPr b="1" i="1"/>
              <a:t>a</a:t>
            </a:r>
            <a:r>
              <a:t> = {The </a:t>
            </a:r>
            <a:r>
              <a:rPr>
                <a:solidFill>
                  <a:srgbClr val="00A2FF"/>
                </a:solidFill>
              </a:rPr>
              <a:t>CEO</a:t>
            </a:r>
            <a:r>
              <a:t> feels </a:t>
            </a:r>
            <a:r>
              <a:rPr b="1"/>
              <a:t>enraged</a:t>
            </a:r>
            <a:r>
              <a:t>} </a:t>
            </a:r>
          </a:p>
        </p:txBody>
      </p:sp>
      <p:sp>
        <p:nvSpPr>
          <p:cNvPr id="582" name="Shape 582"/>
          <p:cNvSpPr/>
          <p:nvPr/>
        </p:nvSpPr>
        <p:spPr>
          <a:xfrm>
            <a:off x="893394" y="3543240"/>
            <a:ext cx="4694071"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2500"/>
            </a:pPr>
            <a:r>
              <a:rPr b="1" i="1"/>
              <a:t>b</a:t>
            </a:r>
            <a:r>
              <a:t> = {The </a:t>
            </a:r>
            <a:r>
              <a:rPr>
                <a:solidFill>
                  <a:srgbClr val="FF2600"/>
                </a:solidFill>
              </a:rPr>
              <a:t>cleaner</a:t>
            </a:r>
            <a:r>
              <a:t> feels </a:t>
            </a:r>
            <a:r>
              <a:rPr b="1"/>
              <a:t>enraged</a:t>
            </a:r>
            <a:r>
              <a:t>} </a:t>
            </a:r>
          </a:p>
        </p:txBody>
      </p:sp>
      <p:sp>
        <p:nvSpPr>
          <p:cNvPr id="583" name="Shape 583"/>
          <p:cNvSpPr/>
          <p:nvPr/>
        </p:nvSpPr>
        <p:spPr>
          <a:xfrm>
            <a:off x="6478049" y="2628575"/>
            <a:ext cx="2154437" cy="16510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1219169">
              <a:defRPr sz="9600">
                <a:solidFill>
                  <a:srgbClr val="5E5E5E"/>
                </a:solidFill>
                <a:latin typeface="Helvetica Neue"/>
                <a:ea typeface="Helvetica Neue"/>
                <a:cs typeface="Helvetica Neue"/>
                <a:sym typeface="Helvetica Neue"/>
              </a:defRPr>
            </a:lvl1pPr>
          </a:lstStyle>
          <a:p>
            <a:r>
              <a:t>🖥</a:t>
            </a:r>
          </a:p>
        </p:txBody>
      </p:sp>
      <p:sp>
        <p:nvSpPr>
          <p:cNvPr id="584" name="Shape 584"/>
          <p:cNvSpPr/>
          <p:nvPr/>
        </p:nvSpPr>
        <p:spPr>
          <a:xfrm>
            <a:off x="5904824" y="3155359"/>
            <a:ext cx="544013"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585" name="Shape 585"/>
          <p:cNvSpPr/>
          <p:nvPr/>
        </p:nvSpPr>
        <p:spPr>
          <a:xfrm>
            <a:off x="5904824" y="3752790"/>
            <a:ext cx="544013"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586" name="Shape 586"/>
          <p:cNvSpPr/>
          <p:nvPr/>
        </p:nvSpPr>
        <p:spPr>
          <a:xfrm>
            <a:off x="8661697" y="3155359"/>
            <a:ext cx="544014"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587" name="Shape 587"/>
          <p:cNvSpPr/>
          <p:nvPr/>
        </p:nvSpPr>
        <p:spPr>
          <a:xfrm>
            <a:off x="8661697" y="3752790"/>
            <a:ext cx="544014" cy="1"/>
          </a:xfrm>
          <a:prstGeom prst="line">
            <a:avLst/>
          </a:prstGeom>
          <a:ln w="50800">
            <a:solidFill>
              <a:srgbClr val="000000"/>
            </a:solidFill>
            <a:miter lim="400000"/>
            <a:tailEnd type="triangle"/>
          </a:ln>
        </p:spPr>
        <p:txBody>
          <a:bodyPr lIns="0" tIns="0" rIns="0" bIns="0"/>
          <a:lstStyle/>
          <a:p>
            <a:pPr defTabSz="457200">
              <a:defRPr sz="1200">
                <a:latin typeface="Helvetica"/>
                <a:ea typeface="Helvetica"/>
                <a:cs typeface="Helvetica"/>
                <a:sym typeface="Helvetica"/>
              </a:defRPr>
            </a:pPr>
            <a:endParaRPr/>
          </a:p>
        </p:txBody>
      </p:sp>
      <p:sp>
        <p:nvSpPr>
          <p:cNvPr id="588" name="Shape 588"/>
          <p:cNvSpPr/>
          <p:nvPr/>
        </p:nvSpPr>
        <p:spPr>
          <a:xfrm>
            <a:off x="7190291" y="3131812"/>
            <a:ext cx="729953" cy="431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lgn="ctr" defTabSz="1219169">
              <a:defRPr sz="1200">
                <a:solidFill>
                  <a:srgbClr val="FFFFFF"/>
                </a:solidFill>
                <a:latin typeface="Futura"/>
                <a:ea typeface="Futura"/>
                <a:cs typeface="Futura"/>
                <a:sym typeface="Futura"/>
              </a:defRPr>
            </a:pPr>
            <a:r>
              <a:t>Sentiment</a:t>
            </a:r>
            <a:br/>
            <a:r>
              <a:t>Analysis</a:t>
            </a:r>
          </a:p>
        </p:txBody>
      </p:sp>
      <p:sp>
        <p:nvSpPr>
          <p:cNvPr id="589" name="Shape 589"/>
          <p:cNvSpPr/>
          <p:nvPr/>
        </p:nvSpPr>
        <p:spPr>
          <a:xfrm>
            <a:off x="9545394" y="2748959"/>
            <a:ext cx="647701" cy="812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4600">
                <a:solidFill>
                  <a:srgbClr val="5E5E5E"/>
                </a:solidFill>
                <a:latin typeface="Helvetica Neue"/>
                <a:ea typeface="Helvetica Neue"/>
                <a:cs typeface="Helvetica Neue"/>
                <a:sym typeface="Helvetica Neue"/>
              </a:defRPr>
            </a:lvl1pPr>
          </a:lstStyle>
          <a:p>
            <a:r>
              <a:t>😢</a:t>
            </a:r>
          </a:p>
        </p:txBody>
      </p:sp>
      <p:sp>
        <p:nvSpPr>
          <p:cNvPr id="590" name="Shape 590"/>
          <p:cNvSpPr/>
          <p:nvPr/>
        </p:nvSpPr>
        <p:spPr>
          <a:xfrm>
            <a:off x="9545394" y="3346390"/>
            <a:ext cx="647701" cy="812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4600">
                <a:solidFill>
                  <a:srgbClr val="5E5E5E"/>
                </a:solidFill>
                <a:latin typeface="Helvetica Neue"/>
                <a:ea typeface="Helvetica Neue"/>
                <a:cs typeface="Helvetica Neue"/>
                <a:sym typeface="Helvetica Neue"/>
              </a:defRPr>
            </a:lvl1pPr>
          </a:lstStyle>
          <a:p>
            <a:r>
              <a:t>😁</a:t>
            </a:r>
          </a:p>
        </p:txBody>
      </p:sp>
      <p:sp>
        <p:nvSpPr>
          <p:cNvPr id="591" name="Shape 591"/>
          <p:cNvSpPr/>
          <p:nvPr/>
        </p:nvSpPr>
        <p:spPr>
          <a:xfrm>
            <a:off x="893094" y="4563724"/>
            <a:ext cx="4687675"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Negative emotional (state)</a:t>
            </a:r>
          </a:p>
        </p:txBody>
      </p:sp>
      <p:sp>
        <p:nvSpPr>
          <p:cNvPr id="592" name="Shape 592"/>
          <p:cNvSpPr/>
          <p:nvPr/>
        </p:nvSpPr>
        <p:spPr>
          <a:xfrm>
            <a:off x="9146332" y="4563724"/>
            <a:ext cx="1846360"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000"/>
            </a:pPr>
            <a:r>
              <a:t>Negative </a:t>
            </a:r>
          </a:p>
          <a:p>
            <a:pPr>
              <a:defRPr sz="3000"/>
            </a:pPr>
            <a:r>
              <a:t>Sentiment</a:t>
            </a:r>
          </a:p>
        </p:txBody>
      </p:sp>
      <p:sp>
        <p:nvSpPr>
          <p:cNvPr id="593" name="Shape 593"/>
          <p:cNvSpPr/>
          <p:nvPr/>
        </p:nvSpPr>
        <p:spPr>
          <a:xfrm>
            <a:off x="6801751" y="4563724"/>
            <a:ext cx="1507032"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000"/>
            </a:lvl1pPr>
          </a:lstStyle>
          <a:p>
            <a:r>
              <a:t>Program</a:t>
            </a:r>
          </a:p>
        </p:txBody>
      </p:sp>
      <p:sp>
        <p:nvSpPr>
          <p:cNvPr id="594" name="Shape 594"/>
          <p:cNvSpPr/>
          <p:nvPr/>
        </p:nvSpPr>
        <p:spPr>
          <a:xfrm>
            <a:off x="8439584" y="1475760"/>
            <a:ext cx="2974106" cy="1082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000" b="1">
                <a:solidFill>
                  <a:srgbClr val="FF2600"/>
                </a:solidFill>
              </a:defRPr>
            </a:pPr>
            <a:r>
              <a:rPr i="1"/>
              <a:t>a_out </a:t>
            </a:r>
            <a:r>
              <a:t>== 😢 &amp;&amp;</a:t>
            </a:r>
          </a:p>
          <a:p>
            <a:pPr>
              <a:defRPr sz="3000" b="1">
                <a:solidFill>
                  <a:srgbClr val="FF2600"/>
                </a:solidFill>
              </a:defRPr>
            </a:pPr>
            <a:r>
              <a:rPr i="1"/>
              <a:t>b_out == 😢</a:t>
            </a:r>
          </a:p>
        </p:txBody>
      </p:sp>
      <p:sp>
        <p:nvSpPr>
          <p:cNvPr id="595" name="Shape 595"/>
          <p:cNvSpPr/>
          <p:nvPr/>
        </p:nvSpPr>
        <p:spPr>
          <a:xfrm>
            <a:off x="2387933" y="2021860"/>
            <a:ext cx="1008830"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000">
                <a:solidFill>
                  <a:srgbClr val="FF2600"/>
                </a:solidFill>
              </a:defRPr>
            </a:pPr>
            <a:r>
              <a:rPr b="1" i="1"/>
              <a:t>a ~</a:t>
            </a:r>
            <a:r>
              <a:t> </a:t>
            </a:r>
            <a:r>
              <a:rPr b="1" i="1"/>
              <a:t>b</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a:spLocks noGrp="1"/>
          </p:cNvSpPr>
          <p:nvPr>
            <p:ph type="title"/>
          </p:nvPr>
        </p:nvSpPr>
        <p:spPr>
          <a:prstGeom prst="rect">
            <a:avLst/>
          </a:prstGeom>
        </p:spPr>
        <p:txBody>
          <a:bodyPr/>
          <a:lstStyle>
            <a:lvl1pPr>
              <a:defRPr b="1"/>
            </a:lvl1pPr>
          </a:lstStyle>
          <a:p>
            <a:r>
              <a:rPr lang="en-US" dirty="0" smtClean="0"/>
              <a:t>ASTRAEA Evaluation</a:t>
            </a:r>
            <a:endParaRPr dirty="0"/>
          </a:p>
        </p:txBody>
      </p:sp>
      <p:sp>
        <p:nvSpPr>
          <p:cNvPr id="641" name="Shape 641"/>
          <p:cNvSpPr>
            <a:spLocks noGrp="1"/>
          </p:cNvSpPr>
          <p:nvPr>
            <p:ph type="body" idx="1"/>
          </p:nvPr>
        </p:nvSpPr>
        <p:spPr>
          <a:prstGeom prst="rect">
            <a:avLst/>
          </a:prstGeom>
        </p:spPr>
        <p:txBody>
          <a:bodyPr>
            <a:normAutofit fontScale="85000" lnSpcReduction="10000"/>
          </a:bodyPr>
          <a:lstStyle/>
          <a:p>
            <a:pPr marL="0" indent="0" defTabSz="777240">
              <a:lnSpc>
                <a:spcPct val="150000"/>
              </a:lnSpc>
              <a:spcBef>
                <a:spcPts val="500"/>
              </a:spcBef>
              <a:buSzTx/>
              <a:buNone/>
              <a:defRPr sz="3230"/>
            </a:pPr>
            <a:r>
              <a:t>Biases: </a:t>
            </a:r>
          </a:p>
          <a:p>
            <a:pPr marL="647700" lvl="1" indent="-323850" defTabSz="777240">
              <a:lnSpc>
                <a:spcPct val="150000"/>
              </a:lnSpc>
              <a:spcBef>
                <a:spcPts val="500"/>
              </a:spcBef>
              <a:buChar char="•"/>
              <a:defRPr sz="3230"/>
            </a:pPr>
            <a:r>
              <a:t>Gender, Occupational, Race and Religion</a:t>
            </a:r>
          </a:p>
          <a:p>
            <a:pPr marL="0" indent="0" defTabSz="777240">
              <a:lnSpc>
                <a:spcPct val="150000"/>
              </a:lnSpc>
              <a:spcBef>
                <a:spcPts val="500"/>
              </a:spcBef>
              <a:buSzTx/>
              <a:buNone/>
              <a:defRPr sz="3230"/>
            </a:pPr>
            <a:r>
              <a:t>Metrics: </a:t>
            </a:r>
          </a:p>
          <a:p>
            <a:pPr marL="647700" lvl="1" indent="-323850" defTabSz="777240">
              <a:lnSpc>
                <a:spcPct val="150000"/>
              </a:lnSpc>
              <a:spcBef>
                <a:spcPts val="500"/>
              </a:spcBef>
              <a:buChar char="•"/>
              <a:defRPr sz="3230"/>
            </a:pPr>
            <a:r>
              <a:t>number of unique (discriminatory) test cases</a:t>
            </a:r>
          </a:p>
          <a:p>
            <a:pPr marL="647700" lvl="1" indent="-323850" defTabSz="777240">
              <a:lnSpc>
                <a:spcPct val="150000"/>
              </a:lnSpc>
              <a:spcBef>
                <a:spcPts val="500"/>
              </a:spcBef>
              <a:buChar char="•"/>
              <a:defRPr sz="3230"/>
            </a:pPr>
            <a:r>
              <a:t>number of induced fairness violations</a:t>
            </a:r>
          </a:p>
          <a:p>
            <a:pPr marL="0" indent="0" defTabSz="777240">
              <a:lnSpc>
                <a:spcPct val="150000"/>
              </a:lnSpc>
              <a:spcBef>
                <a:spcPts val="500"/>
              </a:spcBef>
              <a:buSzTx/>
              <a:buNone/>
              <a:defRPr sz="3230"/>
            </a:pPr>
            <a:r>
              <a:t>Subjects:</a:t>
            </a:r>
          </a:p>
          <a:p>
            <a:pPr marL="647700" lvl="1" indent="-323850" defTabSz="777240">
              <a:lnSpc>
                <a:spcPct val="150000"/>
              </a:lnSpc>
              <a:spcBef>
                <a:spcPts val="500"/>
              </a:spcBef>
              <a:buChar char="•"/>
              <a:defRPr sz="3230"/>
            </a:pPr>
            <a:r>
              <a:t>Three NLP Tasks and</a:t>
            </a:r>
            <a:r>
              <a:rPr b="1"/>
              <a:t> </a:t>
            </a:r>
            <a:r>
              <a:t>18 programs</a:t>
            </a:r>
          </a:p>
        </p:txBody>
      </p:sp>
      <p:sp>
        <p:nvSpPr>
          <p:cNvPr id="643" name="Shape 643"/>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46</a:t>
            </a:fld>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64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41">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6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641">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641">
                                            <p:txEl>
                                              <p:pRg st="3" end="3"/>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64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641">
                                            <p:txEl>
                                              <p:pRg st="5" end="5"/>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64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 grpId="1" build="p"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Shape 646"/>
          <p:cNvSpPr>
            <a:spLocks noGrp="1"/>
          </p:cNvSpPr>
          <p:nvPr>
            <p:ph type="title"/>
          </p:nvPr>
        </p:nvSpPr>
        <p:spPr>
          <a:prstGeom prst="rect">
            <a:avLst/>
          </a:prstGeom>
        </p:spPr>
        <p:txBody>
          <a:bodyPr/>
          <a:lstStyle>
            <a:lvl1pPr>
              <a:defRPr b="1"/>
            </a:lvl1pPr>
          </a:lstStyle>
          <a:p>
            <a:r>
              <a:t>Subject Programs</a:t>
            </a:r>
          </a:p>
        </p:txBody>
      </p:sp>
      <p:sp>
        <p:nvSpPr>
          <p:cNvPr id="645" name="Shape 645"/>
          <p:cNvSpPr>
            <a:spLocks noGrp="1"/>
          </p:cNvSpPr>
          <p:nvPr>
            <p:ph type="body" idx="1"/>
          </p:nvPr>
        </p:nvSpPr>
        <p:spPr>
          <a:prstGeom prst="rect">
            <a:avLst/>
          </a:prstGeom>
        </p:spPr>
        <p:txBody>
          <a:bodyPr>
            <a:normAutofit fontScale="92500" lnSpcReduction="10000"/>
          </a:bodyPr>
          <a:lstStyle/>
          <a:p>
            <a:pPr marL="335280" indent="-335280" defTabSz="804672">
              <a:lnSpc>
                <a:spcPct val="150000"/>
              </a:lnSpc>
              <a:spcBef>
                <a:spcPts val="500"/>
              </a:spcBef>
              <a:buChar char="•"/>
              <a:defRPr sz="3343"/>
            </a:pPr>
            <a:r>
              <a:rPr b="1" dirty="0"/>
              <a:t>Sentiment Analysis (11)</a:t>
            </a:r>
            <a:r>
              <a:rPr dirty="0"/>
              <a:t>: </a:t>
            </a:r>
          </a:p>
          <a:p>
            <a:pPr marL="670559" lvl="1" indent="-335279" defTabSz="804672">
              <a:lnSpc>
                <a:spcPct val="150000"/>
              </a:lnSpc>
              <a:spcBef>
                <a:spcPts val="500"/>
              </a:spcBef>
              <a:buChar char="•"/>
              <a:defRPr sz="3343"/>
            </a:pPr>
            <a:r>
              <a:rPr dirty="0"/>
              <a:t>Pre-trained Models (6): Google NLP, NLTK, Vader, etc</a:t>
            </a:r>
          </a:p>
          <a:p>
            <a:pPr marL="670559" lvl="1" indent="-335279" defTabSz="804672">
              <a:lnSpc>
                <a:spcPct val="150000"/>
              </a:lnSpc>
              <a:spcBef>
                <a:spcPts val="500"/>
              </a:spcBef>
              <a:buChar char="•"/>
              <a:defRPr sz="3343"/>
            </a:pPr>
            <a:r>
              <a:rPr dirty="0"/>
              <a:t>Trained Models (5): TensorFlow Classifiers (RNN, LSTM)</a:t>
            </a:r>
          </a:p>
          <a:p>
            <a:pPr marL="335280" indent="-335280" defTabSz="804672">
              <a:lnSpc>
                <a:spcPct val="150000"/>
              </a:lnSpc>
              <a:spcBef>
                <a:spcPts val="500"/>
              </a:spcBef>
              <a:buChar char="•"/>
              <a:defRPr sz="3343"/>
            </a:pPr>
            <a:r>
              <a:rPr b="1" dirty="0"/>
              <a:t>Coreference Resolution (3) </a:t>
            </a:r>
            <a:r>
              <a:rPr dirty="0"/>
              <a:t>: AllenNLP, Stanford CoreNLP, Neural-Coref</a:t>
            </a:r>
          </a:p>
          <a:p>
            <a:pPr marL="335280" indent="-335280" defTabSz="804672">
              <a:lnSpc>
                <a:spcPct val="150000"/>
              </a:lnSpc>
              <a:spcBef>
                <a:spcPts val="500"/>
              </a:spcBef>
              <a:buChar char="•"/>
              <a:defRPr sz="3343"/>
            </a:pPr>
            <a:r>
              <a:rPr b="1" dirty="0"/>
              <a:t>Mask Language Modelling (4)</a:t>
            </a:r>
            <a:r>
              <a:rPr dirty="0"/>
              <a:t>: BERT and DistilBERT</a:t>
            </a:r>
          </a:p>
        </p:txBody>
      </p:sp>
      <p:sp>
        <p:nvSpPr>
          <p:cNvPr id="647" name="Shape 647"/>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47</a:t>
            </a:fld>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6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64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645">
                                            <p:bg/>
                                          </p:spTgt>
                                        </p:tgtEl>
                                        <p:attrNameLst>
                                          <p:attrName>style.visibility</p:attrName>
                                        </p:attrNameLst>
                                      </p:cBhvr>
                                      <p:to>
                                        <p:strVal val="visible"/>
                                      </p:to>
                                    </p:set>
                                  </p:childTnLst>
                                </p:cTn>
                              </p:par>
                              <p:par>
                                <p:cTn id="14" presetID="1" presetClass="entr" presetSubtype="0" fill="hold" grpId="3" nodeType="withEffect">
                                  <p:stCondLst>
                                    <p:cond delay="0"/>
                                  </p:stCondLst>
                                  <p:iterate>
                                    <p:tmAbs val="0"/>
                                  </p:iterate>
                                  <p:childTnLst>
                                    <p:set>
                                      <p:cBhvr>
                                        <p:cTn id="15" fill="hold"/>
                                        <p:tgtEl>
                                          <p:spTgt spid="645">
                                            <p:txEl>
                                              <p:pRg st="0" end="0"/>
                                            </p:txEl>
                                          </p:spTgt>
                                        </p:tgtEl>
                                        <p:attrNameLst>
                                          <p:attrName>style.visibility</p:attrName>
                                        </p:attrNameLst>
                                      </p:cBhvr>
                                      <p:to>
                                        <p:strVal val="visible"/>
                                      </p:to>
                                    </p:set>
                                  </p:childTnLst>
                                </p:cTn>
                              </p:par>
                              <p:par>
                                <p:cTn id="16" presetID="1" presetClass="entr" presetSubtype="0" fill="hold" grpId="3" nodeType="withEffect">
                                  <p:stCondLst>
                                    <p:cond delay="0"/>
                                  </p:stCondLst>
                                  <p:iterate>
                                    <p:tmAbs val="0"/>
                                  </p:iterate>
                                  <p:childTnLst>
                                    <p:set>
                                      <p:cBhvr>
                                        <p:cTn id="17" fill="hold"/>
                                        <p:tgtEl>
                                          <p:spTgt spid="645">
                                            <p:txEl>
                                              <p:pRg st="1" end="1"/>
                                            </p:txEl>
                                          </p:spTgt>
                                        </p:tgtEl>
                                        <p:attrNameLst>
                                          <p:attrName>style.visibility</p:attrName>
                                        </p:attrNameLst>
                                      </p:cBhvr>
                                      <p:to>
                                        <p:strVal val="visible"/>
                                      </p:to>
                                    </p:set>
                                  </p:childTnLst>
                                </p:cTn>
                              </p:par>
                              <p:par>
                                <p:cTn id="18" presetID="1" presetClass="entr" presetSubtype="0" fill="hold" grpId="3" nodeType="withEffect">
                                  <p:stCondLst>
                                    <p:cond delay="0"/>
                                  </p:stCondLst>
                                  <p:iterate>
                                    <p:tmAbs val="0"/>
                                  </p:iterate>
                                  <p:childTnLst>
                                    <p:set>
                                      <p:cBhvr>
                                        <p:cTn id="19" fill="hold"/>
                                        <p:tgtEl>
                                          <p:spTgt spid="64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3" nodeType="clickEffect">
                                  <p:stCondLst>
                                    <p:cond delay="0"/>
                                  </p:stCondLst>
                                  <p:iterate>
                                    <p:tmAbs val="0"/>
                                  </p:iterate>
                                  <p:childTnLst>
                                    <p:set>
                                      <p:cBhvr>
                                        <p:cTn id="23" fill="hold"/>
                                        <p:tgtEl>
                                          <p:spTgt spid="64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3" nodeType="clickEffect">
                                  <p:stCondLst>
                                    <p:cond delay="0"/>
                                  </p:stCondLst>
                                  <p:iterate>
                                    <p:tmAbs val="0"/>
                                  </p:iterate>
                                  <p:childTnLst>
                                    <p:set>
                                      <p:cBhvr>
                                        <p:cTn id="27" fill="hold"/>
                                        <p:tgtEl>
                                          <p:spTgt spid="6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 grpId="1" animBg="1" advAuto="0"/>
      <p:bldP spid="645" grpId="3" build="p" animBg="1" advAuto="0"/>
      <p:bldP spid="647"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a:spLocks noGrp="1"/>
          </p:cNvSpPr>
          <p:nvPr>
            <p:ph type="title"/>
          </p:nvPr>
        </p:nvSpPr>
        <p:spPr>
          <a:prstGeom prst="rect">
            <a:avLst/>
          </a:prstGeom>
        </p:spPr>
        <p:txBody>
          <a:bodyPr/>
          <a:lstStyle/>
          <a:p>
            <a:r>
              <a:t>RQ1 Individual Fairness (RAND)</a:t>
            </a:r>
          </a:p>
        </p:txBody>
      </p:sp>
      <p:sp>
        <p:nvSpPr>
          <p:cNvPr id="649" name="Shape 649"/>
          <p:cNvSpPr>
            <a:spLocks noGrp="1"/>
          </p:cNvSpPr>
          <p:nvPr>
            <p:ph type="body" idx="1"/>
          </p:nvPr>
        </p:nvSpPr>
        <p:spPr>
          <a:xfrm>
            <a:off x="477837" y="4968487"/>
            <a:ext cx="11236326" cy="1321744"/>
          </a:xfrm>
          <a:prstGeom prst="rect">
            <a:avLst/>
          </a:prstGeom>
        </p:spPr>
        <p:txBody>
          <a:bodyPr>
            <a:normAutofit fontScale="55000" lnSpcReduction="20000"/>
          </a:bodyPr>
          <a:lstStyle/>
          <a:p>
            <a:pPr marL="0" indent="0" algn="ctr" defTabSz="591502">
              <a:spcBef>
                <a:spcPts val="0"/>
              </a:spcBef>
              <a:buSzTx/>
              <a:buNone/>
              <a:defRPr sz="3496"/>
            </a:pPr>
            <a:r>
              <a:rPr dirty="0"/>
              <a:t>13% of all discriminatory tests cases generated by ASTRAEA</a:t>
            </a:r>
            <a:r>
              <a:rPr sz="736" dirty="0"/>
              <a:t> </a:t>
            </a:r>
            <a:r>
              <a:rPr dirty="0"/>
              <a:t> (RAND) triggered individual fairness </a:t>
            </a:r>
            <a:r>
              <a:rPr dirty="0" smtClean="0"/>
              <a:t>violations</a:t>
            </a:r>
            <a:endParaRPr lang="en-US" dirty="0" smtClean="0"/>
          </a:p>
          <a:p>
            <a:pPr marL="0" indent="0" algn="ctr" defTabSz="591502">
              <a:spcBef>
                <a:spcPts val="0"/>
              </a:spcBef>
              <a:buSzTx/>
              <a:buNone/>
              <a:defRPr sz="3496"/>
            </a:pPr>
            <a:endParaRPr lang="en-US" dirty="0" smtClean="0"/>
          </a:p>
          <a:p>
            <a:pPr marL="0" indent="0" algn="ctr" defTabSz="591502">
              <a:spcBef>
                <a:spcPts val="0"/>
              </a:spcBef>
              <a:buSzTx/>
              <a:buNone/>
              <a:defRPr sz="3496"/>
            </a:pPr>
            <a:r>
              <a:rPr lang="en-US" i="1" dirty="0" smtClean="0">
                <a:solidFill>
                  <a:srgbClr val="FF0000"/>
                </a:solidFill>
              </a:rPr>
              <a:t>Overall, we found &gt;102K fairness violations across 18 highly popular NLP Models (AllenNLP, Standford CoreNLP, BERT, Google NLP etc.)</a:t>
            </a:r>
            <a:endParaRPr lang="en-US" i="1" dirty="0">
              <a:solidFill>
                <a:srgbClr val="FF0000"/>
              </a:solidFill>
            </a:endParaRPr>
          </a:p>
          <a:p>
            <a:pPr marL="0" indent="0" algn="ctr" defTabSz="591502">
              <a:spcBef>
                <a:spcPts val="0"/>
              </a:spcBef>
              <a:buSzTx/>
              <a:buNone/>
              <a:defRPr sz="3496"/>
            </a:pPr>
            <a:endParaRPr dirty="0"/>
          </a:p>
        </p:txBody>
      </p:sp>
      <p:sp>
        <p:nvSpPr>
          <p:cNvPr id="651" name="Shape 651"/>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48</a:t>
            </a:fld>
            <a:endParaRPr/>
          </a:p>
        </p:txBody>
      </p:sp>
      <p:graphicFrame>
        <p:nvGraphicFramePr>
          <p:cNvPr id="652" name="Chart 652"/>
          <p:cNvGraphicFramePr/>
          <p:nvPr>
            <p:extLst>
              <p:ext uri="{D42A27DB-BD31-4B8C-83A1-F6EECF244321}">
                <p14:modId xmlns:p14="http://schemas.microsoft.com/office/powerpoint/2010/main" val="4120858503"/>
              </p:ext>
            </p:extLst>
          </p:nvPr>
        </p:nvGraphicFramePr>
        <p:xfrm>
          <a:off x="4730750" y="665888"/>
          <a:ext cx="6724017" cy="353060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p:cNvSpPr>
          <p:nvPr>
            <p:ph type="title"/>
          </p:nvPr>
        </p:nvSpPr>
        <p:spPr>
          <a:prstGeom prst="rect">
            <a:avLst/>
          </a:prstGeom>
        </p:spPr>
        <p:txBody>
          <a:bodyPr/>
          <a:lstStyle/>
          <a:p>
            <a:r>
              <a:t>RQ2 Group Fairness (RAND)</a:t>
            </a:r>
          </a:p>
        </p:txBody>
      </p:sp>
      <p:sp>
        <p:nvSpPr>
          <p:cNvPr id="654" name="Shape 654"/>
          <p:cNvSpPr>
            <a:spLocks noGrp="1"/>
          </p:cNvSpPr>
          <p:nvPr>
            <p:ph type="body" idx="1"/>
          </p:nvPr>
        </p:nvSpPr>
        <p:spPr>
          <a:xfrm>
            <a:off x="477837" y="4968487"/>
            <a:ext cx="11236326" cy="1324324"/>
          </a:xfrm>
          <a:prstGeom prst="rect">
            <a:avLst/>
          </a:prstGeom>
        </p:spPr>
        <p:txBody>
          <a:bodyPr/>
          <a:lstStyle>
            <a:lvl1pPr marL="0" indent="0" algn="ctr" defTabSz="642937">
              <a:spcBef>
                <a:spcPts val="0"/>
              </a:spcBef>
              <a:buSzTx/>
              <a:buNone/>
              <a:defRPr sz="3800"/>
            </a:lvl1pPr>
          </a:lstStyle>
          <a:p>
            <a:r>
              <a:t>10% of the tested occupations exhibit group fairness violations</a:t>
            </a:r>
          </a:p>
        </p:txBody>
      </p:sp>
      <p:sp>
        <p:nvSpPr>
          <p:cNvPr id="656" name="Shape 656"/>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49</a:t>
            </a:fld>
            <a:endParaRPr/>
          </a:p>
        </p:txBody>
      </p:sp>
      <p:graphicFrame>
        <p:nvGraphicFramePr>
          <p:cNvPr id="657" name="Chart 657"/>
          <p:cNvGraphicFramePr/>
          <p:nvPr>
            <p:extLst>
              <p:ext uri="{D42A27DB-BD31-4B8C-83A1-F6EECF244321}">
                <p14:modId xmlns:p14="http://schemas.microsoft.com/office/powerpoint/2010/main" val="209063192"/>
              </p:ext>
            </p:extLst>
          </p:nvPr>
        </p:nvGraphicFramePr>
        <p:xfrm>
          <a:off x="4730750" y="665888"/>
          <a:ext cx="7152741" cy="353060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592185374"/>
              </p:ext>
            </p:extLst>
          </p:nvPr>
        </p:nvGraphicFramePr>
        <p:xfrm>
          <a:off x="3173457" y="3130630"/>
          <a:ext cx="5568259" cy="3418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p:nvPr/>
        </p:nvSpPr>
        <p:spPr>
          <a:xfrm>
            <a:off x="1143840" y="266933"/>
            <a:ext cx="8647467" cy="505969"/>
          </a:xfrm>
          <a:prstGeom prst="rect">
            <a:avLst/>
          </a:prstGeom>
        </p:spPr>
        <p:txBody>
          <a:bodyPr lIns="0" tIns="60958" rIns="0" bIns="60958"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en-US" altLang="zh-CN" sz="2400" b="1" dirty="0">
                <a:solidFill>
                  <a:schemeClr val="tx1"/>
                </a:solidFill>
                <a:latin typeface="微软雅黑" panose="020B0503020204020204" pitchFamily="34" charset="-122"/>
                <a:ea typeface="微软雅黑" panose="020B0503020204020204" pitchFamily="34" charset="-122"/>
              </a:rPr>
              <a:t>Fuzzing Overview</a:t>
            </a:r>
            <a:endParaRPr lang="en-GB" altLang="zh-CN" sz="2400" b="1" dirty="0">
              <a:solidFill>
                <a:schemeClr val="tx1"/>
              </a:solidFill>
              <a:latin typeface="微软雅黑" panose="020B0503020204020204" pitchFamily="34" charset="-122"/>
              <a:ea typeface="微软雅黑" panose="020B0503020204020204" pitchFamily="34" charset="-122"/>
            </a:endParaRPr>
          </a:p>
        </p:txBody>
      </p:sp>
      <p:sp>
        <p:nvSpPr>
          <p:cNvPr id="5" name="矩形 4"/>
          <p:cNvSpPr/>
          <p:nvPr/>
        </p:nvSpPr>
        <p:spPr>
          <a:xfrm>
            <a:off x="457200" y="3851553"/>
            <a:ext cx="6096000" cy="338550"/>
          </a:xfrm>
          <a:prstGeom prst="rect">
            <a:avLst/>
          </a:prstGeom>
        </p:spPr>
        <p:txBody>
          <a:bodyPr lIns="121917" tIns="60958" rIns="121917" bIns="60958">
            <a:spAutoFit/>
          </a:bodyPr>
          <a:lstStyle/>
          <a:p>
            <a:endParaRPr lang="en-US" altLang="zh-CN" dirty="0"/>
          </a:p>
        </p:txBody>
      </p:sp>
      <p:sp>
        <p:nvSpPr>
          <p:cNvPr id="13" name="圆角矩形 12"/>
          <p:cNvSpPr/>
          <p:nvPr/>
        </p:nvSpPr>
        <p:spPr>
          <a:xfrm>
            <a:off x="590482" y="1001493"/>
            <a:ext cx="10734212" cy="2125891"/>
          </a:xfrm>
          <a:prstGeom prst="roundRect">
            <a:avLst>
              <a:gd name="adj" fmla="val 6437"/>
            </a:avLst>
          </a:prstGeom>
          <a:noFill/>
          <a:ln w="12700">
            <a:solidFill>
              <a:schemeClr val="bg1">
                <a:lumMod val="85000"/>
              </a:schemeClr>
            </a:solidFill>
            <a:prstDash val="solid"/>
          </a:ln>
        </p:spPr>
        <p:txBody>
          <a:bodyPr wrap="square" lIns="60958" tIns="0" rIns="60958" bIns="0">
            <a:spAutoFit/>
          </a:bodyPr>
          <a:lstStyle/>
          <a:p>
            <a:pPr lvl="0"/>
            <a:r>
              <a:rPr lang="en-US" altLang="zh-CN" sz="1900" b="1" u="sng" dirty="0">
                <a:latin typeface="Arial" panose="020B0604020202020204" pitchFamily="34" charset="0"/>
                <a:cs typeface="Arial" panose="020B0604020202020204" pitchFamily="34" charset="0"/>
              </a:rPr>
              <a:t>Background</a:t>
            </a:r>
            <a:endParaRPr lang="en-US" altLang="zh-CN" sz="1900" b="1" dirty="0">
              <a:latin typeface="Arial" panose="020B0604020202020204" pitchFamily="34" charset="0"/>
              <a:cs typeface="Arial" panose="020B0604020202020204" pitchFamily="34" charset="0"/>
            </a:endParaRPr>
          </a:p>
          <a:p>
            <a:pPr marL="228594" indent="-228594">
              <a:buFont typeface="Arial" panose="020B0604020202020204"/>
              <a:buChar char="•"/>
            </a:pPr>
            <a:r>
              <a:rPr lang="en-US" altLang="zh-CN" sz="1900" kern="100" dirty="0">
                <a:latin typeface="Arial" panose="020B0604020202020204" pitchFamily="34" charset="0"/>
                <a:cs typeface="Arial" panose="020B0604020202020204" pitchFamily="34" charset="0"/>
              </a:rPr>
              <a:t>Fuzzing is a software testing technique to find vulnerabilities in software by generating “random input”;</a:t>
            </a:r>
          </a:p>
          <a:p>
            <a:pPr marL="228594" indent="-228594">
              <a:buFont typeface="Arial" panose="020B0604020202020204"/>
              <a:buChar char="•"/>
            </a:pPr>
            <a:r>
              <a:rPr lang="en-US" altLang="zh-CN" sz="1900" kern="100" dirty="0">
                <a:latin typeface="Arial" panose="020B0604020202020204" pitchFamily="34" charset="0"/>
                <a:cs typeface="Arial" panose="020B0604020202020204" pitchFamily="34" charset="0"/>
              </a:rPr>
              <a:t>Random, malformed or semi malformed data are generally injected in the black/gray box application being tested in an automatic way with the goal to make it crash;</a:t>
            </a:r>
          </a:p>
          <a:p>
            <a:pPr marL="228594" indent="-228594">
              <a:buFont typeface="Arial" panose="020B0604020202020204"/>
              <a:buChar char="•"/>
            </a:pPr>
            <a:r>
              <a:rPr lang="en-US" altLang="zh-CN" sz="1900" kern="100" dirty="0">
                <a:latin typeface="Arial" panose="020B0604020202020204" pitchFamily="34" charset="0"/>
                <a:cs typeface="Arial" panose="020B0604020202020204" pitchFamily="34" charset="0"/>
              </a:rPr>
              <a:t>Generic fuzzing approaches such as mutation and generation are simple, thus not expected to trigger complex bugs.</a:t>
            </a:r>
          </a:p>
        </p:txBody>
      </p:sp>
      <p:sp>
        <p:nvSpPr>
          <p:cNvPr id="6" name="圆角矩形 10"/>
          <p:cNvSpPr/>
          <p:nvPr/>
        </p:nvSpPr>
        <p:spPr>
          <a:xfrm>
            <a:off x="590482" y="3248453"/>
            <a:ext cx="10734212" cy="3576518"/>
          </a:xfrm>
          <a:prstGeom prst="roundRect">
            <a:avLst>
              <a:gd name="adj" fmla="val 4288"/>
            </a:avLst>
          </a:prstGeom>
          <a:noFill/>
          <a:ln w="12700">
            <a:solidFill>
              <a:schemeClr val="bg1">
                <a:lumMod val="85000"/>
              </a:schemeClr>
            </a:solidFill>
            <a:prstDash val="solid"/>
          </a:ln>
        </p:spPr>
        <p:txBody>
          <a:bodyPr wrap="square" lIns="60958" tIns="0" rIns="60958" bIns="0">
            <a:spAutoFit/>
          </a:bodyPr>
          <a:lstStyle/>
          <a:p>
            <a:endParaRPr lang="en-US" altLang="zh-CN" sz="1900" b="1" dirty="0">
              <a:latin typeface="Arial" panose="020B0604020202020204" pitchFamily="34" charset="0"/>
              <a:cs typeface="Arial" panose="020B0604020202020204" pitchFamily="34" charset="0"/>
            </a:endParaRPr>
          </a:p>
          <a:p>
            <a:endParaRPr lang="en-US" altLang="zh-CN" sz="1900" b="1" dirty="0">
              <a:latin typeface="Arial" panose="020B0604020202020204" pitchFamily="34" charset="0"/>
              <a:cs typeface="Arial" panose="020B0604020202020204" pitchFamily="34" charset="0"/>
            </a:endParaRPr>
          </a:p>
          <a:p>
            <a:endParaRPr lang="en-US" altLang="zh-CN" sz="1900" b="1" dirty="0">
              <a:latin typeface="Arial" panose="020B0604020202020204" pitchFamily="34" charset="0"/>
              <a:cs typeface="Arial" panose="020B0604020202020204" pitchFamily="34" charset="0"/>
            </a:endParaRPr>
          </a:p>
          <a:p>
            <a:endParaRPr lang="en-US" altLang="zh-CN" sz="1900" b="1" dirty="0">
              <a:latin typeface="Arial" panose="020B0604020202020204" pitchFamily="34" charset="0"/>
              <a:cs typeface="Arial" panose="020B0604020202020204" pitchFamily="34" charset="0"/>
            </a:endParaRPr>
          </a:p>
          <a:p>
            <a:endParaRPr lang="en-US" altLang="zh-CN" sz="1900" b="1" dirty="0">
              <a:latin typeface="Arial" panose="020B0604020202020204" pitchFamily="34" charset="0"/>
              <a:cs typeface="Arial" panose="020B0604020202020204" pitchFamily="34" charset="0"/>
            </a:endParaRPr>
          </a:p>
          <a:p>
            <a:endParaRPr lang="en-US" altLang="zh-CN" sz="1900" b="1" dirty="0">
              <a:latin typeface="Arial" panose="020B0604020202020204" pitchFamily="34" charset="0"/>
              <a:cs typeface="Arial" panose="020B0604020202020204" pitchFamily="34" charset="0"/>
            </a:endParaRPr>
          </a:p>
          <a:p>
            <a:endParaRPr lang="en-US" altLang="zh-CN" sz="1900" b="1" dirty="0">
              <a:latin typeface="Arial" panose="020B0604020202020204" pitchFamily="34" charset="0"/>
              <a:cs typeface="Arial" panose="020B0604020202020204" pitchFamily="34" charset="0"/>
            </a:endParaRPr>
          </a:p>
          <a:p>
            <a:endParaRPr lang="en-US" altLang="zh-CN" sz="1900" b="1" dirty="0">
              <a:latin typeface="Arial" panose="020B0604020202020204" pitchFamily="34" charset="0"/>
              <a:cs typeface="Arial" panose="020B0604020202020204" pitchFamily="34" charset="0"/>
            </a:endParaRPr>
          </a:p>
          <a:p>
            <a:endParaRPr lang="en-US" altLang="zh-CN" sz="1900" b="1" dirty="0">
              <a:latin typeface="Arial" panose="020B0604020202020204" pitchFamily="34" charset="0"/>
              <a:cs typeface="Arial" panose="020B0604020202020204" pitchFamily="34" charset="0"/>
            </a:endParaRPr>
          </a:p>
          <a:p>
            <a:endParaRPr lang="en-US" altLang="zh-CN" sz="1900" b="1" dirty="0">
              <a:latin typeface="Arial" panose="020B0604020202020204" pitchFamily="34" charset="0"/>
              <a:cs typeface="Arial" panose="020B0604020202020204" pitchFamily="34" charset="0"/>
            </a:endParaRPr>
          </a:p>
          <a:p>
            <a:endParaRPr lang="en-US" altLang="zh-CN" sz="1900" b="1" dirty="0">
              <a:latin typeface="Arial" panose="020B0604020202020204" pitchFamily="34" charset="0"/>
              <a:cs typeface="Arial" panose="020B0604020202020204" pitchFamily="34" charset="0"/>
            </a:endParaRPr>
          </a:p>
          <a:p>
            <a:endParaRPr lang="en-US" altLang="zh-CN" sz="1900" b="1" dirty="0">
              <a:latin typeface="Arial" panose="020B0604020202020204" pitchFamily="34" charset="0"/>
              <a:cs typeface="Arial" panose="020B0604020202020204" pitchFamily="34" charset="0"/>
            </a:endParaRPr>
          </a:p>
        </p:txBody>
      </p:sp>
      <p:sp>
        <p:nvSpPr>
          <p:cNvPr id="8" name="Arrow: Up 7"/>
          <p:cNvSpPr/>
          <p:nvPr/>
        </p:nvSpPr>
        <p:spPr bwMode="auto">
          <a:xfrm rot="5400000">
            <a:off x="7203509" y="3475399"/>
            <a:ext cx="411961" cy="632865"/>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8" tIns="45719" rIns="91438" bIns="45719" numCol="1" rtlCol="0" anchor="t" anchorCtr="0" compatLnSpc="1"/>
          <a:lstStyle/>
          <a:p>
            <a:pPr defTabSz="914377" fontAlgn="base">
              <a:spcBef>
                <a:spcPct val="0"/>
              </a:spcBef>
              <a:spcAft>
                <a:spcPct val="0"/>
              </a:spcAft>
            </a:pPr>
            <a:endParaRPr lang="en-SG" sz="1600" b="1">
              <a:latin typeface="Tahoma" pitchFamily="34" charset="0"/>
            </a:endParaRPr>
          </a:p>
        </p:txBody>
      </p:sp>
      <p:grpSp>
        <p:nvGrpSpPr>
          <p:cNvPr id="11" name="Group 10"/>
          <p:cNvGrpSpPr/>
          <p:nvPr/>
        </p:nvGrpSpPr>
        <p:grpSpPr>
          <a:xfrm>
            <a:off x="7999047" y="3581778"/>
            <a:ext cx="1880059" cy="548116"/>
            <a:chOff x="1392738" y="329677"/>
            <a:chExt cx="1313925" cy="411087"/>
          </a:xfrm>
        </p:grpSpPr>
        <p:sp>
          <p:nvSpPr>
            <p:cNvPr id="12" name="Rectangle: Rounded Corners 11"/>
            <p:cNvSpPr/>
            <p:nvPr/>
          </p:nvSpPr>
          <p:spPr>
            <a:xfrm>
              <a:off x="1392738" y="329677"/>
              <a:ext cx="1313925" cy="41108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sp>
        <p:sp>
          <p:nvSpPr>
            <p:cNvPr id="14" name="Rectangle: Rounded Corners 4"/>
            <p:cNvSpPr txBox="1"/>
            <p:nvPr/>
          </p:nvSpPr>
          <p:spPr>
            <a:xfrm>
              <a:off x="1412806" y="349745"/>
              <a:ext cx="1273789" cy="37095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r" defTabSz="888978">
                <a:lnSpc>
                  <a:spcPct val="90000"/>
                </a:lnSpc>
                <a:spcBef>
                  <a:spcPct val="0"/>
                </a:spcBef>
                <a:spcAft>
                  <a:spcPct val="35000"/>
                </a:spcAft>
              </a:pPr>
              <a:r>
                <a:rPr lang="en-SG" sz="2000" kern="1200" dirty="0"/>
                <a:t>Report Bugs</a:t>
              </a:r>
            </a:p>
          </p:txBody>
        </p:sp>
      </p:grpSp>
      <p:pic>
        <p:nvPicPr>
          <p:cNvPr id="17" name="Picture 16" descr="A picture containing vector graphics&#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1977" y="3376962"/>
            <a:ext cx="535204" cy="535204"/>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1593" y="5063723"/>
            <a:ext cx="488576" cy="488576"/>
          </a:xfrm>
          <a:prstGeom prst="rect">
            <a:avLst/>
          </a:prstGeom>
        </p:spPr>
      </p:pic>
      <p:pic>
        <p:nvPicPr>
          <p:cNvPr id="21" name="Picture 20" descr="A picture containing vector graphics&#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57473" y="5063723"/>
            <a:ext cx="492443" cy="492443"/>
          </a:xfrm>
          <a:prstGeom prst="rect">
            <a:avLst/>
          </a:prstGeom>
        </p:spPr>
      </p:pic>
      <p:pic>
        <p:nvPicPr>
          <p:cNvPr id="23" name="Picture 22" descr="A close up of a logo&#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92563" y="3262163"/>
            <a:ext cx="650003" cy="650003"/>
          </a:xfrm>
          <a:prstGeom prst="rect">
            <a:avLst/>
          </a:prstGeom>
        </p:spPr>
      </p:pic>
      <p:sp>
        <p:nvSpPr>
          <p:cNvPr id="16" name="Speech Bubble: Rectangle 15"/>
          <p:cNvSpPr/>
          <p:nvPr/>
        </p:nvSpPr>
        <p:spPr bwMode="auto">
          <a:xfrm>
            <a:off x="7409488" y="4447667"/>
            <a:ext cx="1402293" cy="369332"/>
          </a:xfrm>
          <a:prstGeom prst="wedgeRectCallout">
            <a:avLst>
              <a:gd name="adj1" fmla="val -71941"/>
              <a:gd name="adj2" fmla="val 14704"/>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38" tIns="45719" rIns="91438" bIns="45719" numCol="1" rtlCol="0" anchor="t" anchorCtr="0" compatLnSpc="1"/>
          <a:lstStyle/>
          <a:p>
            <a:pPr defTabSz="914377" fontAlgn="base">
              <a:spcBef>
                <a:spcPct val="0"/>
              </a:spcBef>
              <a:spcAft>
                <a:spcPct val="0"/>
              </a:spcAft>
            </a:pPr>
            <a:r>
              <a:rPr lang="en-SG" sz="1600" dirty="0">
                <a:solidFill>
                  <a:srgbClr val="000000"/>
                </a:solidFill>
                <a:latin typeface="Tahoma" pitchFamily="34" charset="0"/>
              </a:rPr>
              <a:t>Next attempt</a:t>
            </a:r>
          </a:p>
        </p:txBody>
      </p:sp>
      <p:sp>
        <p:nvSpPr>
          <p:cNvPr id="18" name="Speech Bubble: Rectangle 17"/>
          <p:cNvSpPr/>
          <p:nvPr/>
        </p:nvSpPr>
        <p:spPr bwMode="auto">
          <a:xfrm>
            <a:off x="1916564" y="4293232"/>
            <a:ext cx="1402293" cy="581533"/>
          </a:xfrm>
          <a:prstGeom prst="wedgeRectCallout">
            <a:avLst>
              <a:gd name="adj1" fmla="val 42796"/>
              <a:gd name="adj2" fmla="val 76203"/>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38" tIns="45719" rIns="91438" bIns="45719" numCol="1" rtlCol="0" anchor="t" anchorCtr="0" compatLnSpc="1"/>
          <a:lstStyle/>
          <a:p>
            <a:pPr defTabSz="914377" fontAlgn="base">
              <a:spcBef>
                <a:spcPct val="0"/>
              </a:spcBef>
              <a:spcAft>
                <a:spcPct val="0"/>
              </a:spcAft>
            </a:pPr>
            <a:r>
              <a:rPr lang="en-SG" sz="1600" dirty="0">
                <a:solidFill>
                  <a:srgbClr val="000000"/>
                </a:solidFill>
                <a:latin typeface="Tahoma" pitchFamily="34" charset="0"/>
              </a:rPr>
              <a:t>Black/grey box software</a:t>
            </a:r>
            <a:endParaRPr lang="en-SG" sz="1800" dirty="0">
              <a:solidFill>
                <a:srgbClr val="000000"/>
              </a:solidFill>
              <a:latin typeface="Tahoma" pitchFamily="34" charset="0"/>
            </a:endParaRPr>
          </a:p>
        </p:txBody>
      </p:sp>
      <p:sp>
        <p:nvSpPr>
          <p:cNvPr id="22" name="Speech Bubble: Rectangle 21"/>
          <p:cNvSpPr/>
          <p:nvPr/>
        </p:nvSpPr>
        <p:spPr bwMode="auto">
          <a:xfrm>
            <a:off x="4037351" y="2945131"/>
            <a:ext cx="896563" cy="310332"/>
          </a:xfrm>
          <a:prstGeom prst="wedgeRectCallout">
            <a:avLst>
              <a:gd name="adj1" fmla="val 40881"/>
              <a:gd name="adj2" fmla="val 87573"/>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38" tIns="45719" rIns="91438" bIns="45719" numCol="1" rtlCol="0" anchor="t" anchorCtr="0" compatLnSpc="1"/>
          <a:lstStyle/>
          <a:p>
            <a:pPr defTabSz="914377" fontAlgn="base">
              <a:spcBef>
                <a:spcPct val="0"/>
              </a:spcBef>
              <a:spcAft>
                <a:spcPct val="0"/>
              </a:spcAft>
            </a:pPr>
            <a:r>
              <a:rPr lang="en-SG" sz="1600" dirty="0">
                <a:solidFill>
                  <a:schemeClr val="tx1"/>
                </a:solidFill>
                <a:latin typeface="Tahoma" pitchFamily="34" charset="0"/>
              </a:rPr>
              <a:t>Crashes</a:t>
            </a:r>
            <a:endParaRPr lang="en-SG" sz="1800" dirty="0">
              <a:solidFill>
                <a:schemeClr val="tx1"/>
              </a:solidFill>
              <a:latin typeface="Tahoma" pitchFamily="34" charset="0"/>
            </a:endParaRPr>
          </a:p>
        </p:txBody>
      </p:sp>
      <p:sp>
        <p:nvSpPr>
          <p:cNvPr id="24" name="Rectangle 23"/>
          <p:cNvSpPr/>
          <p:nvPr/>
        </p:nvSpPr>
        <p:spPr>
          <a:xfrm>
            <a:off x="4428198" y="4386758"/>
            <a:ext cx="1094745" cy="369332"/>
          </a:xfrm>
          <a:prstGeom prst="rect">
            <a:avLst/>
          </a:prstGeom>
        </p:spPr>
        <p:txBody>
          <a:bodyPr wrap="none" lIns="121917" tIns="60958" rIns="121917" bIns="60958">
            <a:spAutoFit/>
          </a:bodyPr>
          <a:lstStyle/>
          <a:p>
            <a:r>
              <a:rPr lang="en-SG" sz="1600" b="1" spc="67" dirty="0">
                <a:ln w="9525" cmpd="sng">
                  <a:solidFill>
                    <a:schemeClr val="accent1"/>
                  </a:solidFill>
                  <a:prstDash val="solid"/>
                </a:ln>
                <a:solidFill>
                  <a:srgbClr val="70AD47">
                    <a:tint val="1000"/>
                  </a:srgbClr>
                </a:solidFill>
                <a:effectLst>
                  <a:glow rad="38100">
                    <a:schemeClr val="accent1">
                      <a:alpha val="40000"/>
                    </a:schemeClr>
                  </a:glow>
                </a:effectLst>
                <a:latin typeface="Verdana" panose="020B0604030504040204" pitchFamily="34" charset="0"/>
                <a:ea typeface="Verdana" panose="020B0604030504040204" pitchFamily="34" charset="0"/>
              </a:rPr>
              <a:t>Output</a:t>
            </a:r>
            <a:endParaRPr lang="en-SG" b="1" spc="67" dirty="0">
              <a:ln w="9525" cmpd="sng">
                <a:solidFill>
                  <a:schemeClr val="accent1"/>
                </a:solidFill>
                <a:prstDash val="solid"/>
              </a:ln>
              <a:solidFill>
                <a:srgbClr val="70AD47">
                  <a:tint val="1000"/>
                </a:srgbClr>
              </a:solidFill>
              <a:effectLst>
                <a:glow rad="38100">
                  <a:schemeClr val="accent1">
                    <a:alpha val="40000"/>
                  </a:schemeClr>
                </a:glow>
              </a:effectLst>
              <a:latin typeface="Verdana" panose="020B0604030504040204" pitchFamily="34" charset="0"/>
              <a:ea typeface="Verdana" panose="020B0604030504040204" pitchFamily="34" charset="0"/>
            </a:endParaRPr>
          </a:p>
        </p:txBody>
      </p:sp>
      <p:sp>
        <p:nvSpPr>
          <p:cNvPr id="25" name="Rectangle 24"/>
          <p:cNvSpPr/>
          <p:nvPr/>
        </p:nvSpPr>
        <p:spPr>
          <a:xfrm>
            <a:off x="5143040" y="6101842"/>
            <a:ext cx="1748771" cy="369332"/>
          </a:xfrm>
          <a:prstGeom prst="rect">
            <a:avLst/>
          </a:prstGeom>
        </p:spPr>
        <p:txBody>
          <a:bodyPr wrap="none" lIns="121917" tIns="60958" rIns="121917" bIns="60958">
            <a:spAutoFit/>
          </a:bodyPr>
          <a:lstStyle/>
          <a:p>
            <a:r>
              <a:rPr lang="en-SG" sz="1600" b="1" spc="67" dirty="0">
                <a:ln w="9525" cmpd="sng">
                  <a:solidFill>
                    <a:schemeClr val="accent1"/>
                  </a:solidFill>
                  <a:prstDash val="solid"/>
                </a:ln>
                <a:solidFill>
                  <a:srgbClr val="70AD47">
                    <a:tint val="1000"/>
                  </a:srgbClr>
                </a:solidFill>
                <a:effectLst>
                  <a:glow rad="38100">
                    <a:schemeClr val="accent1">
                      <a:alpha val="40000"/>
                    </a:schemeClr>
                  </a:glow>
                </a:effectLst>
                <a:latin typeface="Verdana" panose="020B0604030504040204" pitchFamily="34" charset="0"/>
                <a:ea typeface="Verdana" panose="020B0604030504040204" pitchFamily="34" charset="0"/>
              </a:rPr>
              <a:t>Inject Input</a:t>
            </a:r>
            <a:endParaRPr lang="en-SG" b="1" spc="67" dirty="0">
              <a:ln w="9525" cmpd="sng">
                <a:solidFill>
                  <a:schemeClr val="accent1"/>
                </a:solidFill>
                <a:prstDash val="solid"/>
              </a:ln>
              <a:solidFill>
                <a:srgbClr val="70AD47">
                  <a:tint val="1000"/>
                </a:srgbClr>
              </a:solidFill>
              <a:effectLst>
                <a:glow rad="38100">
                  <a:schemeClr val="accent1">
                    <a:alpha val="40000"/>
                  </a:schemeClr>
                </a:glo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1139141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Shape 660"/>
          <p:cNvSpPr>
            <a:spLocks noGrp="1"/>
          </p:cNvSpPr>
          <p:nvPr>
            <p:ph type="title"/>
          </p:nvPr>
        </p:nvSpPr>
        <p:spPr>
          <a:xfrm>
            <a:off x="609600" y="-144034"/>
            <a:ext cx="10972800" cy="1143000"/>
          </a:xfrm>
          <a:prstGeom prst="rect">
            <a:avLst/>
          </a:prstGeom>
        </p:spPr>
        <p:txBody>
          <a:bodyPr/>
          <a:lstStyle/>
          <a:p>
            <a:r>
              <a:rPr dirty="0"/>
              <a:t>RQ3 Diagnosis and Repair</a:t>
            </a:r>
          </a:p>
        </p:txBody>
      </p:sp>
      <p:sp>
        <p:nvSpPr>
          <p:cNvPr id="659" name="Shape 659"/>
          <p:cNvSpPr>
            <a:spLocks noGrp="1"/>
          </p:cNvSpPr>
          <p:nvPr>
            <p:ph type="body" idx="1"/>
          </p:nvPr>
        </p:nvSpPr>
        <p:spPr>
          <a:xfrm>
            <a:off x="477837" y="4980444"/>
            <a:ext cx="11236326" cy="1176042"/>
          </a:xfrm>
          <a:prstGeom prst="rect">
            <a:avLst/>
          </a:prstGeom>
        </p:spPr>
        <p:txBody>
          <a:bodyPr>
            <a:normAutofit lnSpcReduction="10000"/>
          </a:bodyPr>
          <a:lstStyle>
            <a:lvl1pPr marL="0" indent="0" algn="ctr" defTabSz="642937">
              <a:spcBef>
                <a:spcPts val="0"/>
              </a:spcBef>
              <a:buSzTx/>
              <a:buNone/>
              <a:defRPr sz="3800"/>
            </a:lvl1pPr>
          </a:lstStyle>
          <a:p>
            <a:r>
              <a:t>ASTRAEA’s diagnoses reduced the #fairness violations by 76%, on average</a:t>
            </a:r>
          </a:p>
        </p:txBody>
      </p:sp>
      <p:sp>
        <p:nvSpPr>
          <p:cNvPr id="661" name="Shape 661"/>
          <p:cNvSpPr>
            <a:spLocks noGrp="1"/>
          </p:cNvSpPr>
          <p:nvPr>
            <p:ph type="sldNum" sz="quarter" idx="2"/>
          </p:nvPr>
        </p:nvSpPr>
        <p:spPr>
          <a:xfrm>
            <a:off x="11688307" y="6540819"/>
            <a:ext cx="263983" cy="269241"/>
          </a:xfrm>
          <a:prstGeom prst="rect">
            <a:avLst/>
          </a:prstGeom>
          <a:extLst>
            <a:ext uri="{C572A759-6A51-4108-AA02-DFA0A04FC94B}">
              <ma14:wrappingTextBoxFlag xmlns:ma14="http://schemas.microsoft.com/office/mac/drawingml/2011/main" val="1"/>
            </a:ext>
          </a:extLst>
        </p:spPr>
        <p:txBody>
          <a:bodyPr wrap="none">
            <a:spAutoFit/>
          </a:bodyPr>
          <a:lstStyle/>
          <a:p>
            <a:fld id="{86CB4B4D-7CA3-9044-876B-883B54F8677D}" type="slidenum">
              <a:t>50</a:t>
            </a:fld>
            <a:endParaRPr/>
          </a:p>
        </p:txBody>
      </p:sp>
      <p:pic>
        <p:nvPicPr>
          <p:cNvPr id="662" name="pasted-image.png"/>
          <p:cNvPicPr>
            <a:picLocks noChangeAspect="1"/>
          </p:cNvPicPr>
          <p:nvPr/>
        </p:nvPicPr>
        <p:blipFill>
          <a:blip r:embed="rId2">
            <a:extLst/>
          </a:blip>
          <a:stretch>
            <a:fillRect/>
          </a:stretch>
        </p:blipFill>
        <p:spPr>
          <a:xfrm>
            <a:off x="3116443" y="928055"/>
            <a:ext cx="5959114" cy="3922484"/>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xmlns="" id="{C4E71EAF-DFE2-4356-9032-EC2761B4FAF0}"/>
              </a:ext>
            </a:extLst>
          </p:cNvPr>
          <p:cNvSpPr/>
          <p:nvPr/>
        </p:nvSpPr>
        <p:spPr>
          <a:xfrm>
            <a:off x="2804999" y="880520"/>
            <a:ext cx="8845189" cy="4786749"/>
          </a:xfrm>
          <a:prstGeom prst="rect">
            <a:avLst/>
          </a:prstGeom>
          <a:solidFill>
            <a:srgbClr val="800000">
              <a:alpha val="0"/>
            </a:srgbClr>
          </a:solidFill>
          <a:ln w="31750">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latin typeface="Arial" panose="020B0604020202020204" pitchFamily="34" charset="0"/>
              <a:cs typeface="Arial" panose="020B0604020202020204" pitchFamily="34" charset="0"/>
            </a:endParaRPr>
          </a:p>
        </p:txBody>
      </p:sp>
      <p:sp>
        <p:nvSpPr>
          <p:cNvPr id="8" name="Title 1"/>
          <p:cNvSpPr txBox="1"/>
          <p:nvPr/>
        </p:nvSpPr>
        <p:spPr>
          <a:xfrm>
            <a:off x="1131713" y="269633"/>
            <a:ext cx="5181033" cy="505969"/>
          </a:xfrm>
          <a:prstGeom prst="rect">
            <a:avLst/>
          </a:prstGeom>
        </p:spPr>
        <p:txBody>
          <a:bodyPr lIns="0" tIns="60958" rIns="0" bIns="60958"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en-US" altLang="en-US" sz="2400" b="1" dirty="0">
                <a:solidFill>
                  <a:schemeClr val="tx1"/>
                </a:solidFill>
                <a:latin typeface="Droid Sans Fallback" panose="020B0502000000000001" charset="-122"/>
                <a:ea typeface="Droid Sans Fallback" panose="020B0502000000000001" charset="-122"/>
              </a:rPr>
              <a:t>Greyhound Framework Overview</a:t>
            </a:r>
          </a:p>
        </p:txBody>
      </p:sp>
      <p:sp>
        <p:nvSpPr>
          <p:cNvPr id="39" name="Rectangle 38">
            <a:extLst>
              <a:ext uri="{FF2B5EF4-FFF2-40B4-BE49-F238E27FC236}">
                <a16:creationId xmlns:a16="http://schemas.microsoft.com/office/drawing/2014/main" xmlns="" id="{AB823086-3AE2-4C98-912F-47A4F7BB4F79}"/>
              </a:ext>
            </a:extLst>
          </p:cNvPr>
          <p:cNvSpPr/>
          <p:nvPr/>
        </p:nvSpPr>
        <p:spPr>
          <a:xfrm>
            <a:off x="632724" y="1028215"/>
            <a:ext cx="1830033" cy="4477247"/>
          </a:xfrm>
          <a:prstGeom prst="rect">
            <a:avLst/>
          </a:prstGeom>
        </p:spPr>
        <p:style>
          <a:lnRef idx="2">
            <a:schemeClr val="dk1"/>
          </a:lnRef>
          <a:fillRef idx="1">
            <a:schemeClr val="lt1"/>
          </a:fillRef>
          <a:effectRef idx="0">
            <a:schemeClr val="dk1"/>
          </a:effectRef>
          <a:fontRef idx="minor">
            <a:schemeClr val="dk1"/>
          </a:fontRef>
        </p:style>
        <p:txBody>
          <a:bodyPr lIns="121917" tIns="60958" rIns="121917" bIns="60958" rtlCol="0" anchor="ctr"/>
          <a:lstStyle/>
          <a:p>
            <a:pPr algn="ctr"/>
            <a:r>
              <a:rPr lang="en-US" sz="2700" dirty="0">
                <a:solidFill>
                  <a:srgbClr val="000000"/>
                </a:solidFill>
                <a:latin typeface="Arial" panose="020B0604020202020204" pitchFamily="34" charset="0"/>
                <a:cs typeface="Arial" panose="020B0604020202020204" pitchFamily="34" charset="0"/>
              </a:rPr>
              <a:t>Wireless Device</a:t>
            </a:r>
          </a:p>
        </p:txBody>
      </p:sp>
      <p:sp>
        <p:nvSpPr>
          <p:cNvPr id="40" name="Rectangle 39">
            <a:extLst>
              <a:ext uri="{FF2B5EF4-FFF2-40B4-BE49-F238E27FC236}">
                <a16:creationId xmlns:a16="http://schemas.microsoft.com/office/drawing/2014/main" xmlns="" id="{8D1651AC-180F-4DFD-BCFE-09C069A50108}"/>
              </a:ext>
            </a:extLst>
          </p:cNvPr>
          <p:cNvSpPr/>
          <p:nvPr/>
        </p:nvSpPr>
        <p:spPr>
          <a:xfrm>
            <a:off x="3452485" y="1562123"/>
            <a:ext cx="1900051" cy="1509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100" dirty="0">
                <a:solidFill>
                  <a:srgbClr val="DCDEE0"/>
                </a:solidFill>
                <a:latin typeface="Arial" panose="020B0604020202020204" pitchFamily="34" charset="0"/>
                <a:cs typeface="Arial" panose="020B0604020202020204" pitchFamily="34" charset="0"/>
              </a:rPr>
              <a:t>Test Optimization</a:t>
            </a:r>
          </a:p>
        </p:txBody>
      </p:sp>
      <p:grpSp>
        <p:nvGrpSpPr>
          <p:cNvPr id="69" name="Group 68">
            <a:extLst>
              <a:ext uri="{FF2B5EF4-FFF2-40B4-BE49-F238E27FC236}">
                <a16:creationId xmlns:a16="http://schemas.microsoft.com/office/drawing/2014/main" xmlns="" id="{B9F2C10D-E6D6-4034-9F7B-A2A9CFE2ED38}"/>
              </a:ext>
            </a:extLst>
          </p:cNvPr>
          <p:cNvGrpSpPr/>
          <p:nvPr/>
        </p:nvGrpSpPr>
        <p:grpSpPr>
          <a:xfrm>
            <a:off x="8522002" y="796361"/>
            <a:ext cx="2990143" cy="2906993"/>
            <a:chOff x="6391501" y="597270"/>
            <a:chExt cx="2242607" cy="2180245"/>
          </a:xfrm>
        </p:grpSpPr>
        <p:sp>
          <p:nvSpPr>
            <p:cNvPr id="37" name="Rectangle 36">
              <a:extLst>
                <a:ext uri="{FF2B5EF4-FFF2-40B4-BE49-F238E27FC236}">
                  <a16:creationId xmlns:a16="http://schemas.microsoft.com/office/drawing/2014/main" xmlns="" id="{637BFD2B-CC17-4CF3-948C-195ECC149B70}"/>
                </a:ext>
              </a:extLst>
            </p:cNvPr>
            <p:cNvSpPr/>
            <p:nvPr/>
          </p:nvSpPr>
          <p:spPr>
            <a:xfrm>
              <a:off x="6394956" y="1110396"/>
              <a:ext cx="2239152" cy="1667119"/>
            </a:xfrm>
            <a:prstGeom prst="rect">
              <a:avLst/>
            </a:prstGeom>
            <a:solidFill>
              <a:schemeClr val="accent1">
                <a:alpha val="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xmlns="" id="{F2A7EBE0-F034-491C-A41A-59C04D846058}"/>
                </a:ext>
              </a:extLst>
            </p:cNvPr>
            <p:cNvSpPr/>
            <p:nvPr/>
          </p:nvSpPr>
          <p:spPr>
            <a:xfrm>
              <a:off x="7218183" y="1171592"/>
              <a:ext cx="585788" cy="5779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42" name="Straight Arrow Connector 41">
              <a:extLst>
                <a:ext uri="{FF2B5EF4-FFF2-40B4-BE49-F238E27FC236}">
                  <a16:creationId xmlns:a16="http://schemas.microsoft.com/office/drawing/2014/main" xmlns="" id="{9ACB64A9-F9F9-4D5E-890D-84BB027BB683}"/>
                </a:ext>
              </a:extLst>
            </p:cNvPr>
            <p:cNvCxnSpPr>
              <a:cxnSpLocks/>
              <a:endCxn id="41" idx="2"/>
            </p:cNvCxnSpPr>
            <p:nvPr/>
          </p:nvCxnSpPr>
          <p:spPr>
            <a:xfrm>
              <a:off x="6763287" y="1277421"/>
              <a:ext cx="454896" cy="183152"/>
            </a:xfrm>
            <a:prstGeom prst="straightConnector1">
              <a:avLst/>
            </a:prstGeom>
            <a:ln w="19050">
              <a:tailEnd type="arrow" w="lg" len="lg"/>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xmlns="" id="{BC7514B7-DA0A-42B3-B162-E1B2DBEA88D0}"/>
                </a:ext>
              </a:extLst>
            </p:cNvPr>
            <p:cNvSpPr/>
            <p:nvPr/>
          </p:nvSpPr>
          <p:spPr>
            <a:xfrm>
              <a:off x="6532721" y="2014473"/>
              <a:ext cx="585788" cy="5779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xmlns="" id="{E7ADDC13-F97C-4787-8BB7-88A261717410}"/>
                </a:ext>
              </a:extLst>
            </p:cNvPr>
            <p:cNvSpPr/>
            <p:nvPr/>
          </p:nvSpPr>
          <p:spPr>
            <a:xfrm>
              <a:off x="7855146" y="2014473"/>
              <a:ext cx="585788" cy="5779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45" name="Straight Arrow Connector 44">
              <a:extLst>
                <a:ext uri="{FF2B5EF4-FFF2-40B4-BE49-F238E27FC236}">
                  <a16:creationId xmlns:a16="http://schemas.microsoft.com/office/drawing/2014/main" xmlns="" id="{E9F19B10-C5CE-4BFD-981F-A0A257C3348C}"/>
                </a:ext>
              </a:extLst>
            </p:cNvPr>
            <p:cNvCxnSpPr>
              <a:cxnSpLocks/>
              <a:stCxn id="41" idx="5"/>
              <a:endCxn id="44" idx="0"/>
            </p:cNvCxnSpPr>
            <p:nvPr/>
          </p:nvCxnSpPr>
          <p:spPr>
            <a:xfrm>
              <a:off x="7718184" y="1664913"/>
              <a:ext cx="429856" cy="349560"/>
            </a:xfrm>
            <a:prstGeom prst="straightConnector1">
              <a:avLst/>
            </a:prstGeom>
            <a:ln w="19050">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B396C2E1-5CA7-4444-89D7-A4DA661F4326}"/>
                </a:ext>
              </a:extLst>
            </p:cNvPr>
            <p:cNvCxnSpPr>
              <a:cxnSpLocks/>
              <a:stCxn id="44" idx="2"/>
              <a:endCxn id="43" idx="6"/>
            </p:cNvCxnSpPr>
            <p:nvPr/>
          </p:nvCxnSpPr>
          <p:spPr>
            <a:xfrm flipH="1">
              <a:off x="7118509" y="2303454"/>
              <a:ext cx="736637" cy="0"/>
            </a:xfrm>
            <a:prstGeom prst="straightConnector1">
              <a:avLst/>
            </a:prstGeom>
            <a:ln w="19050">
              <a:tailEnd type="arrow"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1C788945-19CC-4EA7-8053-2EED9A246DDF}"/>
                </a:ext>
              </a:extLst>
            </p:cNvPr>
            <p:cNvCxnSpPr>
              <a:cxnSpLocks/>
              <a:stCxn id="41" idx="3"/>
              <a:endCxn id="43" idx="0"/>
            </p:cNvCxnSpPr>
            <p:nvPr/>
          </p:nvCxnSpPr>
          <p:spPr>
            <a:xfrm flipH="1">
              <a:off x="6825615" y="1664913"/>
              <a:ext cx="478355" cy="349560"/>
            </a:xfrm>
            <a:prstGeom prst="straightConnector1">
              <a:avLst/>
            </a:prstGeom>
            <a:ln w="19050">
              <a:tailEnd type="arrow" w="lg" len="lg"/>
            </a:ln>
          </p:spPr>
          <p:style>
            <a:lnRef idx="1">
              <a:schemeClr val="accent1"/>
            </a:lnRef>
            <a:fillRef idx="0">
              <a:schemeClr val="accent1"/>
            </a:fillRef>
            <a:effectRef idx="0">
              <a:schemeClr val="accent1"/>
            </a:effectRef>
            <a:fontRef idx="minor">
              <a:schemeClr val="tx1"/>
            </a:fontRef>
          </p:style>
        </p:cxnSp>
        <p:cxnSp>
          <p:nvCxnSpPr>
            <p:cNvPr id="48" name="Curved Connector 22">
              <a:extLst>
                <a:ext uri="{FF2B5EF4-FFF2-40B4-BE49-F238E27FC236}">
                  <a16:creationId xmlns:a16="http://schemas.microsoft.com/office/drawing/2014/main" xmlns="" id="{83752F1F-CB39-4497-A477-192F2A0267C4}"/>
                </a:ext>
              </a:extLst>
            </p:cNvPr>
            <p:cNvCxnSpPr>
              <a:cxnSpLocks/>
              <a:stCxn id="43" idx="3"/>
              <a:endCxn id="43" idx="5"/>
            </p:cNvCxnSpPr>
            <p:nvPr/>
          </p:nvCxnSpPr>
          <p:spPr>
            <a:xfrm rot="16200000" flipH="1">
              <a:off x="6825615" y="2300687"/>
              <a:ext cx="12700" cy="414214"/>
            </a:xfrm>
            <a:prstGeom prst="curvedConnector3">
              <a:avLst>
                <a:gd name="adj1" fmla="val 1986465"/>
              </a:avLst>
            </a:prstGeom>
            <a:ln w="15875">
              <a:tailEnd type="arrow" w="lg" len="lg"/>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xmlns="" id="{B7323C38-F5BD-4B74-AB77-4DC845CD98F3}"/>
                </a:ext>
              </a:extLst>
            </p:cNvPr>
            <p:cNvSpPr/>
            <p:nvPr/>
          </p:nvSpPr>
          <p:spPr>
            <a:xfrm>
              <a:off x="7894561" y="2051593"/>
              <a:ext cx="506957" cy="5037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xmlns="" id="{58D7CD9B-1FAD-4597-91D7-0C30537D968F}"/>
                </a:ext>
              </a:extLst>
            </p:cNvPr>
            <p:cNvSpPr txBox="1"/>
            <p:nvPr/>
          </p:nvSpPr>
          <p:spPr>
            <a:xfrm>
              <a:off x="6391501" y="597270"/>
              <a:ext cx="2239152" cy="553998"/>
            </a:xfrm>
            <a:prstGeom prst="rect">
              <a:avLst/>
            </a:prstGeom>
            <a:noFill/>
          </p:spPr>
          <p:txBody>
            <a:bodyPr wrap="square" rtlCol="0">
              <a:spAutoFit/>
            </a:bodyPr>
            <a:lstStyle/>
            <a:p>
              <a:pPr algn="ctr"/>
              <a:r>
                <a:rPr lang="en-US" sz="2100" dirty="0">
                  <a:latin typeface="Arial" panose="020B0604020202020204" pitchFamily="34" charset="0"/>
                  <a:cs typeface="Arial" panose="020B0604020202020204" pitchFamily="34" charset="0"/>
                </a:rPr>
                <a:t>Protocol Model </a:t>
              </a:r>
            </a:p>
            <a:p>
              <a:pPr algn="ctr"/>
              <a:r>
                <a:rPr lang="en-US" sz="2100" dirty="0">
                  <a:latin typeface="Arial" panose="020B0604020202020204" pitchFamily="34" charset="0"/>
                  <a:cs typeface="Arial" panose="020B0604020202020204" pitchFamily="34" charset="0"/>
                </a:rPr>
                <a:t>(State Machine)</a:t>
              </a:r>
            </a:p>
          </p:txBody>
        </p:sp>
      </p:grpSp>
      <p:sp>
        <p:nvSpPr>
          <p:cNvPr id="51" name="TextBox 50">
            <a:extLst>
              <a:ext uri="{FF2B5EF4-FFF2-40B4-BE49-F238E27FC236}">
                <a16:creationId xmlns:a16="http://schemas.microsoft.com/office/drawing/2014/main" xmlns="" id="{78C95EC3-1C9C-42BE-B696-7DA199849C6F}"/>
              </a:ext>
            </a:extLst>
          </p:cNvPr>
          <p:cNvSpPr txBox="1"/>
          <p:nvPr/>
        </p:nvSpPr>
        <p:spPr>
          <a:xfrm>
            <a:off x="5688966" y="2244039"/>
            <a:ext cx="2985535" cy="678451"/>
          </a:xfrm>
          <a:prstGeom prst="rect">
            <a:avLst/>
          </a:prstGeom>
          <a:noFill/>
        </p:spPr>
        <p:txBody>
          <a:bodyPr wrap="square" lIns="121917" tIns="60958" rIns="121917" bIns="60958" rtlCol="0">
            <a:spAutoFit/>
          </a:bodyPr>
          <a:lstStyle/>
          <a:p>
            <a:pPr>
              <a:lnSpc>
                <a:spcPts val="2133"/>
              </a:lnSpc>
            </a:pPr>
            <a:r>
              <a:rPr lang="en-US" sz="2100" dirty="0">
                <a:latin typeface="Arial" panose="020B0604020202020204" pitchFamily="34" charset="0"/>
                <a:cs typeface="Arial" panose="020B0604020202020204" pitchFamily="34" charset="0"/>
              </a:rPr>
              <a:t>6. Anomaly Report &amp; Cost Calculation</a:t>
            </a:r>
          </a:p>
        </p:txBody>
      </p:sp>
      <p:sp>
        <p:nvSpPr>
          <p:cNvPr id="52" name="Rectangle 51">
            <a:extLst>
              <a:ext uri="{FF2B5EF4-FFF2-40B4-BE49-F238E27FC236}">
                <a16:creationId xmlns:a16="http://schemas.microsoft.com/office/drawing/2014/main" xmlns="" id="{0EDB8BCE-97A5-4356-B0FD-518EAFBC84FE}"/>
              </a:ext>
            </a:extLst>
          </p:cNvPr>
          <p:cNvSpPr/>
          <p:nvPr/>
        </p:nvSpPr>
        <p:spPr>
          <a:xfrm>
            <a:off x="3452484" y="4428864"/>
            <a:ext cx="3723016" cy="891168"/>
          </a:xfrm>
          <a:prstGeom prst="rect">
            <a:avLst/>
          </a:prstGeom>
          <a:ln/>
        </p:spPr>
        <p:style>
          <a:lnRef idx="1">
            <a:schemeClr val="accent2"/>
          </a:lnRef>
          <a:fillRef idx="2">
            <a:schemeClr val="accent2"/>
          </a:fillRef>
          <a:effectRef idx="1">
            <a:schemeClr val="accent2"/>
          </a:effectRef>
          <a:fontRef idx="minor">
            <a:schemeClr val="dk1"/>
          </a:fontRef>
        </p:style>
        <p:txBody>
          <a:bodyPr lIns="121917" tIns="60958" rIns="121917" bIns="60958" rtlCol="0" anchor="ctr"/>
          <a:lstStyle/>
          <a:p>
            <a:pPr algn="ctr"/>
            <a:r>
              <a:rPr lang="en-US" sz="2700" dirty="0">
                <a:latin typeface="Arial" panose="020B0604020202020204" pitchFamily="34" charset="0"/>
                <a:cs typeface="Arial" panose="020B0604020202020204" pitchFamily="34" charset="0"/>
              </a:rPr>
              <a:t>Packet </a:t>
            </a:r>
            <a:r>
              <a:rPr lang="en-US" sz="2700" dirty="0" smtClean="0">
                <a:latin typeface="Arial" panose="020B0604020202020204" pitchFamily="34" charset="0"/>
                <a:cs typeface="Arial" panose="020B0604020202020204" pitchFamily="34" charset="0"/>
              </a:rPr>
              <a:t>Manipulation/Duplication</a:t>
            </a:r>
            <a:endParaRPr lang="en-US" sz="2700"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xmlns="" id="{7DD319B9-B160-4D46-A060-BD5A28E63897}"/>
              </a:ext>
            </a:extLst>
          </p:cNvPr>
          <p:cNvSpPr txBox="1"/>
          <p:nvPr/>
        </p:nvSpPr>
        <p:spPr>
          <a:xfrm>
            <a:off x="5548367" y="3483176"/>
            <a:ext cx="2757789" cy="338550"/>
          </a:xfrm>
          <a:prstGeom prst="rect">
            <a:avLst/>
          </a:prstGeom>
          <a:noFill/>
        </p:spPr>
        <p:txBody>
          <a:bodyPr wrap="square" lIns="121917" tIns="60958" rIns="121917" bIns="60958" rtlCol="0">
            <a:spAutoFit/>
          </a:bodyPr>
          <a:lstStyle/>
          <a:p>
            <a:pPr algn="ctr"/>
            <a:r>
              <a:rPr lang="en-US" dirty="0" smtClean="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Normal Packet </a:t>
            </a:r>
          </a:p>
        </p:txBody>
      </p:sp>
      <p:sp>
        <p:nvSpPr>
          <p:cNvPr id="54" name="Snip Same Side Corner Rectangle 43">
            <a:extLst>
              <a:ext uri="{FF2B5EF4-FFF2-40B4-BE49-F238E27FC236}">
                <a16:creationId xmlns:a16="http://schemas.microsoft.com/office/drawing/2014/main" xmlns="" id="{71E8B300-BF30-4C94-B748-39BD2EF9716C}"/>
              </a:ext>
            </a:extLst>
          </p:cNvPr>
          <p:cNvSpPr/>
          <p:nvPr/>
        </p:nvSpPr>
        <p:spPr>
          <a:xfrm rot="10800000" flipV="1">
            <a:off x="728888" y="4670821"/>
            <a:ext cx="1680312" cy="996449"/>
          </a:xfrm>
          <a:prstGeom prst="snip2SameRect">
            <a:avLst>
              <a:gd name="adj1" fmla="val 50000"/>
              <a:gd name="adj2" fmla="val 0"/>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sz="2100" dirty="0">
                <a:solidFill>
                  <a:srgbClr val="000000"/>
                </a:solidFill>
                <a:latin typeface="Arial" panose="020B0604020202020204" pitchFamily="34" charset="0"/>
                <a:cs typeface="Arial" panose="020B0604020202020204" pitchFamily="34" charset="0"/>
              </a:rPr>
              <a:t>Wi-Fi Interface</a:t>
            </a:r>
          </a:p>
        </p:txBody>
      </p:sp>
      <p:cxnSp>
        <p:nvCxnSpPr>
          <p:cNvPr id="55" name="Elbow Connector 46">
            <a:extLst>
              <a:ext uri="{FF2B5EF4-FFF2-40B4-BE49-F238E27FC236}">
                <a16:creationId xmlns:a16="http://schemas.microsoft.com/office/drawing/2014/main" xmlns="" id="{22368DB2-9936-434D-A983-59664EF311C1}"/>
              </a:ext>
            </a:extLst>
          </p:cNvPr>
          <p:cNvCxnSpPr>
            <a:cxnSpLocks/>
            <a:stCxn id="52" idx="2"/>
            <a:endCxn id="54" idx="1"/>
          </p:cNvCxnSpPr>
          <p:nvPr/>
        </p:nvCxnSpPr>
        <p:spPr>
          <a:xfrm rot="5400000">
            <a:off x="3267899" y="3621177"/>
            <a:ext cx="347238" cy="3744948"/>
          </a:xfrm>
          <a:prstGeom prst="bentConnector3">
            <a:avLst>
              <a:gd name="adj1" fmla="val 165834"/>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4C5955B0-9E0B-4280-B1CC-CB96A8EC96CA}"/>
              </a:ext>
            </a:extLst>
          </p:cNvPr>
          <p:cNvSpPr txBox="1"/>
          <p:nvPr/>
        </p:nvSpPr>
        <p:spPr>
          <a:xfrm>
            <a:off x="1923941" y="5936653"/>
            <a:ext cx="1928000" cy="338550"/>
          </a:xfrm>
          <a:prstGeom prst="rect">
            <a:avLst/>
          </a:prstGeom>
          <a:noFill/>
        </p:spPr>
        <p:txBody>
          <a:bodyPr wrap="none" lIns="121917" tIns="60958" rIns="121917" bIns="60958" rtlCol="0">
            <a:spAutoFit/>
          </a:bodyPr>
          <a:lstStyle/>
          <a:p>
            <a:r>
              <a:rPr lang="en-US" dirty="0">
                <a:latin typeface="Arial" panose="020B0604020202020204" pitchFamily="34" charset="0"/>
                <a:cs typeface="Arial" panose="020B0604020202020204" pitchFamily="34" charset="0"/>
              </a:rPr>
              <a:t>3</a:t>
            </a:r>
            <a:r>
              <a:rPr lang="en-US" i="1" dirty="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Malformed Packet </a:t>
            </a:r>
            <a:endParaRPr lang="en-US" i="1" dirty="0">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xmlns="" id="{132F4A59-2AE7-44E0-BB71-E390D016AE86}"/>
              </a:ext>
            </a:extLst>
          </p:cNvPr>
          <p:cNvSpPr/>
          <p:nvPr/>
        </p:nvSpPr>
        <p:spPr>
          <a:xfrm>
            <a:off x="8043405" y="4436629"/>
            <a:ext cx="2575308" cy="875641"/>
          </a:xfrm>
          <a:prstGeom prst="rect">
            <a:avLst/>
          </a:prstGeom>
          <a:ln/>
        </p:spPr>
        <p:style>
          <a:lnRef idx="1">
            <a:schemeClr val="accent5"/>
          </a:lnRef>
          <a:fillRef idx="2">
            <a:schemeClr val="accent5"/>
          </a:fillRef>
          <a:effectRef idx="1">
            <a:schemeClr val="accent5"/>
          </a:effectRef>
          <a:fontRef idx="minor">
            <a:schemeClr val="dk1"/>
          </a:fontRef>
        </p:style>
        <p:txBody>
          <a:bodyPr lIns="121917" tIns="60958" rIns="121917" bIns="60958" rtlCol="0" anchor="ctr"/>
          <a:lstStyle/>
          <a:p>
            <a:pPr algn="ctr"/>
            <a:r>
              <a:rPr lang="en-US" sz="2700" dirty="0">
                <a:latin typeface="Arial" panose="020B0604020202020204" pitchFamily="34" charset="0"/>
                <a:cs typeface="Arial" panose="020B0604020202020204" pitchFamily="34" charset="0"/>
              </a:rPr>
              <a:t>Packet Validation</a:t>
            </a:r>
          </a:p>
        </p:txBody>
      </p:sp>
      <p:cxnSp>
        <p:nvCxnSpPr>
          <p:cNvPr id="58" name="Elbow Connector 56">
            <a:extLst>
              <a:ext uri="{FF2B5EF4-FFF2-40B4-BE49-F238E27FC236}">
                <a16:creationId xmlns:a16="http://schemas.microsoft.com/office/drawing/2014/main" xmlns="" id="{148E72D4-F5C1-430E-9021-9148839657F8}"/>
              </a:ext>
            </a:extLst>
          </p:cNvPr>
          <p:cNvCxnSpPr>
            <a:cxnSpLocks/>
          </p:cNvCxnSpPr>
          <p:nvPr/>
        </p:nvCxnSpPr>
        <p:spPr>
          <a:xfrm rot="5400000" flipH="1" flipV="1">
            <a:off x="4820540" y="1675542"/>
            <a:ext cx="263195" cy="7762015"/>
          </a:xfrm>
          <a:prstGeom prst="bentConnector3">
            <a:avLst>
              <a:gd name="adj1" fmla="val -358116"/>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xmlns="" id="{9859B5DB-B373-4FCB-B13F-38B995BC2542}"/>
              </a:ext>
            </a:extLst>
          </p:cNvPr>
          <p:cNvSpPr txBox="1"/>
          <p:nvPr/>
        </p:nvSpPr>
        <p:spPr>
          <a:xfrm>
            <a:off x="5851255" y="6151289"/>
            <a:ext cx="1888288" cy="338550"/>
          </a:xfrm>
          <a:prstGeom prst="rect">
            <a:avLst/>
          </a:prstGeom>
          <a:noFill/>
        </p:spPr>
        <p:txBody>
          <a:bodyPr wrap="none" lIns="121917" tIns="60958" rIns="121917" bIns="60958" rtlCol="0">
            <a:spAutoFit/>
          </a:bodyPr>
          <a:lstStyle/>
          <a:p>
            <a:r>
              <a:rPr lang="en-US" dirty="0">
                <a:latin typeface="Arial" panose="020B0604020202020204" pitchFamily="34" charset="0"/>
                <a:cs typeface="Arial" panose="020B0604020202020204" pitchFamily="34" charset="0"/>
              </a:rPr>
              <a:t>4. </a:t>
            </a:r>
            <a:r>
              <a:rPr lang="en-US" i="1" dirty="0">
                <a:latin typeface="Arial" panose="020B0604020202020204" pitchFamily="34" charset="0"/>
                <a:cs typeface="Arial" panose="020B0604020202020204" pitchFamily="34" charset="0"/>
              </a:rPr>
              <a:t>Device Response</a:t>
            </a:r>
          </a:p>
        </p:txBody>
      </p:sp>
      <p:cxnSp>
        <p:nvCxnSpPr>
          <p:cNvPr id="60" name="Elbow Connector 66">
            <a:extLst>
              <a:ext uri="{FF2B5EF4-FFF2-40B4-BE49-F238E27FC236}">
                <a16:creationId xmlns:a16="http://schemas.microsoft.com/office/drawing/2014/main" xmlns="" id="{B160897D-1A55-429C-937D-8D4E36121EEB}"/>
              </a:ext>
            </a:extLst>
          </p:cNvPr>
          <p:cNvCxnSpPr>
            <a:cxnSpLocks/>
            <a:stCxn id="40" idx="0"/>
            <a:endCxn id="52" idx="1"/>
          </p:cNvCxnSpPr>
          <p:nvPr/>
        </p:nvCxnSpPr>
        <p:spPr>
          <a:xfrm rot="16200000" flipH="1" flipV="1">
            <a:off x="2271335" y="2743271"/>
            <a:ext cx="3312325" cy="950027"/>
          </a:xfrm>
          <a:prstGeom prst="bentConnector4">
            <a:avLst>
              <a:gd name="adj1" fmla="val -6901"/>
              <a:gd name="adj2" fmla="val 124062"/>
            </a:avLst>
          </a:prstGeom>
          <a:ln w="25400">
            <a:solidFill>
              <a:schemeClr val="accent6"/>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1D0676C7-888D-453A-8F9A-5A226F14B55E}"/>
              </a:ext>
            </a:extLst>
          </p:cNvPr>
          <p:cNvSpPr txBox="1"/>
          <p:nvPr/>
        </p:nvSpPr>
        <p:spPr>
          <a:xfrm>
            <a:off x="2923199" y="873276"/>
            <a:ext cx="1753045" cy="451405"/>
          </a:xfrm>
          <a:prstGeom prst="rect">
            <a:avLst/>
          </a:prstGeom>
          <a:noFill/>
        </p:spPr>
        <p:txBody>
          <a:bodyPr wrap="none" lIns="121917" tIns="60958" rIns="121917" bIns="60958" rtlCol="0">
            <a:spAutoFit/>
          </a:bodyPr>
          <a:lstStyle/>
          <a:p>
            <a:r>
              <a:rPr lang="en-US" sz="2100" dirty="0">
                <a:latin typeface="Arial" panose="020B0604020202020204" pitchFamily="34" charset="0"/>
                <a:cs typeface="Arial" panose="020B0604020202020204" pitchFamily="34" charset="0"/>
              </a:rPr>
              <a:t>2.b Mutation</a:t>
            </a:r>
          </a:p>
        </p:txBody>
      </p:sp>
      <p:sp>
        <p:nvSpPr>
          <p:cNvPr id="62" name="TextBox 61">
            <a:extLst>
              <a:ext uri="{FF2B5EF4-FFF2-40B4-BE49-F238E27FC236}">
                <a16:creationId xmlns:a16="http://schemas.microsoft.com/office/drawing/2014/main" xmlns="" id="{E8A50949-256A-4A68-9CD1-DC2E03B420D1}"/>
              </a:ext>
            </a:extLst>
          </p:cNvPr>
          <p:cNvSpPr txBox="1"/>
          <p:nvPr/>
        </p:nvSpPr>
        <p:spPr>
          <a:xfrm>
            <a:off x="9734021" y="3847824"/>
            <a:ext cx="1234366" cy="338550"/>
          </a:xfrm>
          <a:prstGeom prst="rect">
            <a:avLst/>
          </a:prstGeom>
          <a:noFill/>
        </p:spPr>
        <p:txBody>
          <a:bodyPr wrap="none" lIns="121917" tIns="60958" rIns="121917" bIns="60958" rtlCol="0">
            <a:spAutoFit/>
          </a:bodyPr>
          <a:lstStyle/>
          <a:p>
            <a:r>
              <a:rPr lang="en-US" dirty="0">
                <a:latin typeface="Arial" panose="020B0604020202020204" pitchFamily="34" charset="0"/>
                <a:cs typeface="Arial" panose="020B0604020202020204" pitchFamily="34" charset="0"/>
              </a:rPr>
              <a:t>5. Validation</a:t>
            </a:r>
          </a:p>
        </p:txBody>
      </p:sp>
      <p:sp>
        <p:nvSpPr>
          <p:cNvPr id="63" name="TextBox 62">
            <a:extLst>
              <a:ext uri="{FF2B5EF4-FFF2-40B4-BE49-F238E27FC236}">
                <a16:creationId xmlns:a16="http://schemas.microsoft.com/office/drawing/2014/main" xmlns="" id="{DE129A74-77AF-4F7E-95F3-BC36082C8D55}"/>
              </a:ext>
            </a:extLst>
          </p:cNvPr>
          <p:cNvSpPr txBox="1"/>
          <p:nvPr/>
        </p:nvSpPr>
        <p:spPr>
          <a:xfrm>
            <a:off x="5851255" y="1466341"/>
            <a:ext cx="2104613" cy="424044"/>
          </a:xfrm>
          <a:prstGeom prst="rect">
            <a:avLst/>
          </a:prstGeom>
          <a:noFill/>
        </p:spPr>
        <p:txBody>
          <a:bodyPr wrap="square" lIns="121917" tIns="60958" rIns="121917" bIns="60958" rtlCol="0">
            <a:spAutoFit/>
          </a:bodyPr>
          <a:lstStyle/>
          <a:p>
            <a:pPr>
              <a:lnSpc>
                <a:spcPts val="2480"/>
              </a:lnSpc>
            </a:pPr>
            <a:r>
              <a:rPr lang="en-US" dirty="0">
                <a:latin typeface="Arial" panose="020B0604020202020204" pitchFamily="34" charset="0"/>
                <a:cs typeface="Arial" panose="020B0604020202020204" pitchFamily="34" charset="0"/>
              </a:rPr>
              <a:t>1. Reference </a:t>
            </a:r>
          </a:p>
        </p:txBody>
      </p:sp>
      <p:cxnSp>
        <p:nvCxnSpPr>
          <p:cNvPr id="64" name="Elbow Connector 47">
            <a:extLst>
              <a:ext uri="{FF2B5EF4-FFF2-40B4-BE49-F238E27FC236}">
                <a16:creationId xmlns:a16="http://schemas.microsoft.com/office/drawing/2014/main" xmlns="" id="{BF7D14DF-3760-4FE2-B482-C7C0E9EC438C}"/>
              </a:ext>
            </a:extLst>
          </p:cNvPr>
          <p:cNvCxnSpPr>
            <a:cxnSpLocks/>
            <a:endCxn id="52" idx="0"/>
          </p:cNvCxnSpPr>
          <p:nvPr/>
        </p:nvCxnSpPr>
        <p:spPr>
          <a:xfrm rot="10800000" flipV="1">
            <a:off x="5313993" y="3522848"/>
            <a:ext cx="3208017" cy="906016"/>
          </a:xfrm>
          <a:prstGeom prst="bentConnector2">
            <a:avLst/>
          </a:prstGeom>
          <a:ln w="25400">
            <a:solidFill>
              <a:schemeClr val="accent6"/>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FE08001F-34E7-4855-974D-01FC29812A1B}"/>
              </a:ext>
            </a:extLst>
          </p:cNvPr>
          <p:cNvCxnSpPr>
            <a:cxnSpLocks/>
          </p:cNvCxnSpPr>
          <p:nvPr/>
        </p:nvCxnSpPr>
        <p:spPr>
          <a:xfrm flipH="1">
            <a:off x="5384695" y="2894280"/>
            <a:ext cx="3147724" cy="1"/>
          </a:xfrm>
          <a:prstGeom prst="straightConnector1">
            <a:avLst/>
          </a:prstGeom>
          <a:ln w="28575">
            <a:solidFill>
              <a:schemeClr val="accent6"/>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xmlns="" id="{C336CB7C-8FF3-4E36-9FF0-9093CD25EDD8}"/>
              </a:ext>
            </a:extLst>
          </p:cNvPr>
          <p:cNvCxnSpPr>
            <a:cxnSpLocks/>
          </p:cNvCxnSpPr>
          <p:nvPr/>
        </p:nvCxnSpPr>
        <p:spPr>
          <a:xfrm>
            <a:off x="5352536" y="1890344"/>
            <a:ext cx="3174072" cy="0"/>
          </a:xfrm>
          <a:prstGeom prst="straightConnector1">
            <a:avLst/>
          </a:prstGeom>
          <a:ln w="28575">
            <a:solidFill>
              <a:schemeClr val="accent6"/>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8A34E7FA-6D2D-425F-A8DA-12EB55281613}"/>
              </a:ext>
            </a:extLst>
          </p:cNvPr>
          <p:cNvCxnSpPr>
            <a:cxnSpLocks/>
          </p:cNvCxnSpPr>
          <p:nvPr/>
        </p:nvCxnSpPr>
        <p:spPr>
          <a:xfrm flipV="1">
            <a:off x="9738628" y="3703354"/>
            <a:ext cx="1" cy="725511"/>
          </a:xfrm>
          <a:prstGeom prst="straightConnector1">
            <a:avLst/>
          </a:prstGeom>
          <a:ln w="28575">
            <a:solidFill>
              <a:schemeClr val="accent6"/>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xmlns="" id="{EAA6998B-2B63-4B8B-91E7-E0AB4B9C4348}"/>
              </a:ext>
            </a:extLst>
          </p:cNvPr>
          <p:cNvSpPr txBox="1"/>
          <p:nvPr/>
        </p:nvSpPr>
        <p:spPr>
          <a:xfrm>
            <a:off x="9699274" y="5611503"/>
            <a:ext cx="2609365" cy="533480"/>
          </a:xfrm>
          <a:prstGeom prst="rect">
            <a:avLst/>
          </a:prstGeom>
          <a:noFill/>
        </p:spPr>
        <p:txBody>
          <a:bodyPr wrap="square" lIns="121917" tIns="60958" rIns="121917" bIns="60958" rtlCol="0">
            <a:spAutoFit/>
          </a:bodyPr>
          <a:lstStyle/>
          <a:p>
            <a:r>
              <a:rPr lang="en-US" sz="2700" b="1" dirty="0">
                <a:latin typeface="Arial" panose="020B0604020202020204" pitchFamily="34" charset="0"/>
                <a:cs typeface="Arial" panose="020B0604020202020204" pitchFamily="34" charset="0"/>
              </a:rPr>
              <a:t>﻿Greyhound</a:t>
            </a:r>
          </a:p>
        </p:txBody>
      </p:sp>
    </p:spTree>
    <p:extLst>
      <p:ext uri="{BB962C8B-B14F-4D97-AF65-F5344CB8AC3E}">
        <p14:creationId xmlns:p14="http://schemas.microsoft.com/office/powerpoint/2010/main" val="766932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1131713" y="269633"/>
            <a:ext cx="8647467" cy="505969"/>
          </a:xfrm>
          <a:prstGeom prst="rect">
            <a:avLst/>
          </a:prstGeom>
        </p:spPr>
        <p:txBody>
          <a:bodyPr lIns="0" tIns="60958" rIns="0" bIns="60958"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en-US" altLang="en-US" sz="2400" b="1" dirty="0">
                <a:solidFill>
                  <a:schemeClr val="tx1"/>
                </a:solidFill>
                <a:latin typeface="Droid Sans Fallback" panose="020B0502000000000001" charset="-122"/>
                <a:ea typeface="Droid Sans Fallback" panose="020B0502000000000001" charset="-122"/>
              </a:rPr>
              <a:t>Our Approach Results for Wi-Fi</a:t>
            </a:r>
          </a:p>
        </p:txBody>
      </p:sp>
      <p:sp>
        <p:nvSpPr>
          <p:cNvPr id="3" name="TextBox 2">
            <a:extLst>
              <a:ext uri="{FF2B5EF4-FFF2-40B4-BE49-F238E27FC236}">
                <a16:creationId xmlns:a16="http://schemas.microsoft.com/office/drawing/2014/main" xmlns="" id="{883121DD-71D2-4DAB-8ACC-566167423ADA}"/>
              </a:ext>
            </a:extLst>
          </p:cNvPr>
          <p:cNvSpPr txBox="1"/>
          <p:nvPr/>
        </p:nvSpPr>
        <p:spPr>
          <a:xfrm>
            <a:off x="969154" y="1072793"/>
            <a:ext cx="10471007" cy="2062099"/>
          </a:xfrm>
          <a:prstGeom prst="rect">
            <a:avLst/>
          </a:prstGeom>
          <a:noFill/>
        </p:spPr>
        <p:txBody>
          <a:bodyPr wrap="square" lIns="121917" tIns="60958" rIns="121917" bIns="60958" rtlCol="0">
            <a:spAutoFit/>
          </a:bodyPr>
          <a:lstStyle/>
          <a:p>
            <a:pPr algn="just"/>
            <a:r>
              <a:rPr lang="en-GB" dirty="0"/>
              <a:t>Our approach detected </a:t>
            </a:r>
            <a:r>
              <a:rPr lang="en-GB" dirty="0" smtClean="0"/>
              <a:t>three </a:t>
            </a:r>
            <a:r>
              <a:rPr lang="en-GB" dirty="0"/>
              <a:t>new vulnerabilities </a:t>
            </a:r>
            <a:r>
              <a:rPr lang="en-GB" dirty="0" smtClean="0"/>
              <a:t>in widely </a:t>
            </a:r>
            <a:r>
              <a:rPr lang="en-GB" dirty="0"/>
              <a:t>commercialised devices (ESP8266 and ESP32) which are applied in several internet of things projects such as environmental monitoring, camera monitoring,  fire hazard alarms, smart power plugs, etc.</a:t>
            </a:r>
          </a:p>
          <a:p>
            <a:endParaRPr lang="en-GB" dirty="0"/>
          </a:p>
          <a:p>
            <a:pPr marL="380990" indent="-380990">
              <a:buFont typeface="Arial" panose="020B0604020202020204" pitchFamily="34" charset="0"/>
              <a:buChar char="•"/>
            </a:pPr>
            <a:r>
              <a:rPr lang="en-SG" u="sng" dirty="0">
                <a:hlinkClick r:id="rId3"/>
              </a:rPr>
              <a:t>CVE-2019-12586</a:t>
            </a:r>
            <a:r>
              <a:rPr lang="en-SG" dirty="0"/>
              <a:t> - ESP32/ESP8266 EAP Crash</a:t>
            </a:r>
            <a:endParaRPr lang="en-GB" dirty="0"/>
          </a:p>
          <a:p>
            <a:pPr marL="380990" indent="-380990">
              <a:buFont typeface="Arial" panose="020B0604020202020204" pitchFamily="34" charset="0"/>
              <a:buChar char="•"/>
            </a:pPr>
            <a:r>
              <a:rPr lang="en-SG" u="sng" dirty="0">
                <a:hlinkClick r:id="rId4"/>
              </a:rPr>
              <a:t>CVE-2019-12587</a:t>
            </a:r>
            <a:r>
              <a:rPr lang="en-SG" dirty="0"/>
              <a:t> - </a:t>
            </a:r>
            <a:r>
              <a:rPr lang="en-GB" dirty="0"/>
              <a:t>Zero Pairwise Master Key installation</a:t>
            </a:r>
            <a:endParaRPr lang="en-SG" u="sng" dirty="0"/>
          </a:p>
          <a:p>
            <a:pPr marL="380990" indent="-380990">
              <a:buFont typeface="Arial" panose="020B0604020202020204" pitchFamily="34" charset="0"/>
              <a:buChar char="•"/>
            </a:pPr>
            <a:r>
              <a:rPr lang="en-SG" u="sng" dirty="0">
                <a:hlinkClick r:id="rId5"/>
              </a:rPr>
              <a:t>CVE-2019-12588</a:t>
            </a:r>
            <a:r>
              <a:rPr lang="en-SG" dirty="0"/>
              <a:t> - ESP8266 beacon frame crash</a:t>
            </a:r>
            <a:endParaRPr lang="en-GB" dirty="0"/>
          </a:p>
          <a:p>
            <a:endParaRPr lang="en-SG" dirty="0"/>
          </a:p>
          <a:p>
            <a:r>
              <a:rPr lang="en-SG" dirty="0"/>
              <a:t>The company </a:t>
            </a:r>
            <a:r>
              <a:rPr lang="en-SG" dirty="0" smtClean="0"/>
              <a:t>(Espressif) affected </a:t>
            </a:r>
            <a:r>
              <a:rPr lang="en-SG" dirty="0"/>
              <a:t>by CVE-2019-12587 awarded our efforts with its bug bounty program (2200USD).</a:t>
            </a:r>
            <a:endParaRPr lang="en-GB" dirty="0"/>
          </a:p>
        </p:txBody>
      </p:sp>
      <p:pic>
        <p:nvPicPr>
          <p:cNvPr id="1026" name="Picture 2" descr="attack_logo">
            <a:extLst>
              <a:ext uri="{FF2B5EF4-FFF2-40B4-BE49-F238E27FC236}">
                <a16:creationId xmlns:a16="http://schemas.microsoft.com/office/drawing/2014/main" xmlns="" id="{C3888B6E-10FA-4C3B-A70B-2DB5FDD0A2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4062" y="3617800"/>
            <a:ext cx="4305583" cy="1921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83064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a:extLst>
              <a:ext uri="{FF2B5EF4-FFF2-40B4-BE49-F238E27FC236}">
                <a16:creationId xmlns:a16="http://schemas.microsoft.com/office/drawing/2014/main" xmlns="" id="{87772533-B3B9-4D9D-A27A-86DA9462F0F2}"/>
              </a:ext>
            </a:extLst>
          </p:cNvPr>
          <p:cNvSpPr txBox="1"/>
          <p:nvPr/>
        </p:nvSpPr>
        <p:spPr>
          <a:xfrm>
            <a:off x="1131713" y="269633"/>
            <a:ext cx="8647467" cy="505969"/>
          </a:xfrm>
          <a:prstGeom prst="rect">
            <a:avLst/>
          </a:prstGeom>
        </p:spPr>
        <p:txBody>
          <a:bodyPr lIns="0" tIns="60958" rIns="0" bIns="60958"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en-US" altLang="zh-CN" sz="2400" b="1" dirty="0">
                <a:solidFill>
                  <a:schemeClr val="tx1"/>
                </a:solidFill>
                <a:latin typeface="微软雅黑" panose="020B0503020204020204" pitchFamily="34" charset="-122"/>
                <a:ea typeface="微软雅黑" panose="020B0503020204020204" pitchFamily="34" charset="-122"/>
              </a:rPr>
              <a:t>ESP8266 Beacon frame crash (</a:t>
            </a:r>
            <a:r>
              <a:rPr lang="en-SG" sz="2400" b="1" dirty="0">
                <a:solidFill>
                  <a:schemeClr val="tx1"/>
                </a:solidFill>
              </a:rPr>
              <a:t>CVE-2019-12588</a:t>
            </a:r>
            <a:r>
              <a:rPr lang="en-SG" sz="2400" dirty="0">
                <a:solidFill>
                  <a:schemeClr val="tx1"/>
                </a:solidFill>
              </a:rPr>
              <a:t>)</a:t>
            </a:r>
            <a:endParaRPr lang="en-US" altLang="zh-CN" sz="2400" b="1" dirty="0">
              <a:solidFill>
                <a:schemeClr val="tx1"/>
              </a:solidFill>
              <a:latin typeface="微软雅黑" panose="020B0503020204020204" pitchFamily="34" charset="-122"/>
              <a:ea typeface="微软雅黑" panose="020B0503020204020204" pitchFamily="34" charset="-122"/>
            </a:endParaRPr>
          </a:p>
        </p:txBody>
      </p:sp>
      <p:pic>
        <p:nvPicPr>
          <p:cNvPr id="95" name="Picture 94" descr="A circuit board&#10;&#10;Description automatically generated">
            <a:extLst>
              <a:ext uri="{FF2B5EF4-FFF2-40B4-BE49-F238E27FC236}">
                <a16:creationId xmlns:a16="http://schemas.microsoft.com/office/drawing/2014/main" xmlns="" id="{6B00ACEA-7612-45A4-91E9-8DCD89B5F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767" y="1966901"/>
            <a:ext cx="2272239" cy="1972303"/>
          </a:xfrm>
          <a:prstGeom prst="rect">
            <a:avLst/>
          </a:prstGeom>
        </p:spPr>
      </p:pic>
      <p:sp>
        <p:nvSpPr>
          <p:cNvPr id="96" name="Rectangle 95">
            <a:extLst>
              <a:ext uri="{FF2B5EF4-FFF2-40B4-BE49-F238E27FC236}">
                <a16:creationId xmlns:a16="http://schemas.microsoft.com/office/drawing/2014/main" xmlns="" id="{A5E5988A-9EF8-42BB-A873-5FC36D7B6F9D}"/>
              </a:ext>
            </a:extLst>
          </p:cNvPr>
          <p:cNvSpPr/>
          <p:nvPr/>
        </p:nvSpPr>
        <p:spPr>
          <a:xfrm>
            <a:off x="7939835" y="4405573"/>
            <a:ext cx="3149696" cy="954103"/>
          </a:xfrm>
          <a:prstGeom prst="rect">
            <a:avLst/>
          </a:prstGeom>
          <a:noFill/>
        </p:spPr>
        <p:txBody>
          <a:bodyPr wrap="square" lIns="121917" tIns="60958" rIns="121917" bIns="60958">
            <a:spAutoFit/>
          </a:bodyPr>
          <a:lstStyle/>
          <a:p>
            <a:pPr algn="ct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ESP8266</a:t>
            </a:r>
            <a:b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Wi-Fi IoT Device</a:t>
            </a:r>
          </a:p>
        </p:txBody>
      </p:sp>
      <p:sp>
        <p:nvSpPr>
          <p:cNvPr id="97" name="Rectangle 96">
            <a:extLst>
              <a:ext uri="{FF2B5EF4-FFF2-40B4-BE49-F238E27FC236}">
                <a16:creationId xmlns:a16="http://schemas.microsoft.com/office/drawing/2014/main" xmlns="" id="{2E411232-E9D6-419C-99D8-2C637F130D54}"/>
              </a:ext>
            </a:extLst>
          </p:cNvPr>
          <p:cNvSpPr/>
          <p:nvPr/>
        </p:nvSpPr>
        <p:spPr>
          <a:xfrm>
            <a:off x="8035542" y="1021765"/>
            <a:ext cx="3034828" cy="954103"/>
          </a:xfrm>
          <a:prstGeom prst="rect">
            <a:avLst/>
          </a:prstGeom>
          <a:noFill/>
        </p:spPr>
        <p:txBody>
          <a:bodyPr wrap="square" lIns="121917" tIns="60958" rIns="121917" bIns="60958">
            <a:spAutoFit/>
          </a:bodyPr>
          <a:lstStyle/>
          <a:p>
            <a:pPr algn="ct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Station / Supplicant</a:t>
            </a:r>
          </a:p>
        </p:txBody>
      </p:sp>
      <p:sp>
        <p:nvSpPr>
          <p:cNvPr id="98" name="Rectangle 97">
            <a:extLst>
              <a:ext uri="{FF2B5EF4-FFF2-40B4-BE49-F238E27FC236}">
                <a16:creationId xmlns:a16="http://schemas.microsoft.com/office/drawing/2014/main" xmlns="" id="{FDDFFF57-01AF-4377-BC2C-BB0B476C0EC7}"/>
              </a:ext>
            </a:extLst>
          </p:cNvPr>
          <p:cNvSpPr/>
          <p:nvPr/>
        </p:nvSpPr>
        <p:spPr>
          <a:xfrm>
            <a:off x="2088634" y="1021765"/>
            <a:ext cx="2003685" cy="954103"/>
          </a:xfrm>
          <a:prstGeom prst="rect">
            <a:avLst/>
          </a:prstGeom>
          <a:noFill/>
        </p:spPr>
        <p:txBody>
          <a:bodyPr wrap="square" lIns="121917" tIns="60958" rIns="121917" bIns="60958">
            <a:spAutoFit/>
          </a:bodyPr>
          <a:lstStyle/>
          <a:p>
            <a:pPr algn="ct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Access Point</a:t>
            </a:r>
          </a:p>
        </p:txBody>
      </p:sp>
      <p:cxnSp>
        <p:nvCxnSpPr>
          <p:cNvPr id="99" name="Straight Connector 98">
            <a:extLst>
              <a:ext uri="{FF2B5EF4-FFF2-40B4-BE49-F238E27FC236}">
                <a16:creationId xmlns:a16="http://schemas.microsoft.com/office/drawing/2014/main" xmlns="" id="{865C42A4-46CB-4F7C-B823-8B5D35349D8F}"/>
              </a:ext>
            </a:extLst>
          </p:cNvPr>
          <p:cNvCxnSpPr/>
          <p:nvPr/>
        </p:nvCxnSpPr>
        <p:spPr>
          <a:xfrm>
            <a:off x="4263813" y="1160542"/>
            <a:ext cx="0" cy="4433809"/>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xmlns="" id="{19BC3624-3FA6-4EC1-91E4-DD523F9A4C43}"/>
              </a:ext>
            </a:extLst>
          </p:cNvPr>
          <p:cNvCxnSpPr/>
          <p:nvPr/>
        </p:nvCxnSpPr>
        <p:spPr>
          <a:xfrm>
            <a:off x="7920385" y="1160542"/>
            <a:ext cx="0" cy="4535409"/>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01" name="Flowchart: Multidocument 100">
            <a:extLst>
              <a:ext uri="{FF2B5EF4-FFF2-40B4-BE49-F238E27FC236}">
                <a16:creationId xmlns:a16="http://schemas.microsoft.com/office/drawing/2014/main" xmlns="" id="{E306512F-5036-4644-BBF2-252B2371E3CB}"/>
              </a:ext>
            </a:extLst>
          </p:cNvPr>
          <p:cNvSpPr/>
          <p:nvPr/>
        </p:nvSpPr>
        <p:spPr>
          <a:xfrm>
            <a:off x="4435311" y="1306499"/>
            <a:ext cx="1509221" cy="651933"/>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SG" sz="1900" dirty="0"/>
              <a:t>Beacons</a:t>
            </a:r>
            <a:endParaRPr lang="en-SG" dirty="0"/>
          </a:p>
        </p:txBody>
      </p:sp>
      <p:cxnSp>
        <p:nvCxnSpPr>
          <p:cNvPr id="102" name="Straight Arrow Connector 101">
            <a:extLst>
              <a:ext uri="{FF2B5EF4-FFF2-40B4-BE49-F238E27FC236}">
                <a16:creationId xmlns:a16="http://schemas.microsoft.com/office/drawing/2014/main" xmlns="" id="{51FD6363-C025-463F-9DA1-3F94203013E4}"/>
              </a:ext>
            </a:extLst>
          </p:cNvPr>
          <p:cNvCxnSpPr/>
          <p:nvPr/>
        </p:nvCxnSpPr>
        <p:spPr>
          <a:xfrm flipV="1">
            <a:off x="6056388" y="1370310"/>
            <a:ext cx="366696" cy="262157"/>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xmlns="" id="{1829D243-B954-4BB0-A025-1275ADE62FAF}"/>
              </a:ext>
            </a:extLst>
          </p:cNvPr>
          <p:cNvCxnSpPr/>
          <p:nvPr/>
        </p:nvCxnSpPr>
        <p:spPr>
          <a:xfrm>
            <a:off x="6056388" y="1632466"/>
            <a:ext cx="356227" cy="272535"/>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xmlns="" id="{1A0F535A-7519-41D1-870D-675F3DF32A2F}"/>
              </a:ext>
            </a:extLst>
          </p:cNvPr>
          <p:cNvCxnSpPr/>
          <p:nvPr/>
        </p:nvCxnSpPr>
        <p:spPr>
          <a:xfrm>
            <a:off x="6056389" y="1632465"/>
            <a:ext cx="501892" cy="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xmlns="" id="{CF14341B-B292-4079-93F8-59BE094C1105}"/>
              </a:ext>
            </a:extLst>
          </p:cNvPr>
          <p:cNvCxnSpPr/>
          <p:nvPr/>
        </p:nvCxnSpPr>
        <p:spPr>
          <a:xfrm flipH="1">
            <a:off x="6203367" y="2226136"/>
            <a:ext cx="1645901"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xmlns="" id="{2BF7670C-3E94-4829-9927-579DABF00858}"/>
              </a:ext>
            </a:extLst>
          </p:cNvPr>
          <p:cNvCxnSpPr/>
          <p:nvPr/>
        </p:nvCxnSpPr>
        <p:spPr>
          <a:xfrm>
            <a:off x="4358641" y="2612216"/>
            <a:ext cx="1585892"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xmlns="" id="{2A8C7378-12F5-457F-B286-F620FD82CE74}"/>
              </a:ext>
            </a:extLst>
          </p:cNvPr>
          <p:cNvSpPr/>
          <p:nvPr/>
        </p:nvSpPr>
        <p:spPr>
          <a:xfrm>
            <a:off x="4287521" y="2324263"/>
            <a:ext cx="1669287" cy="353939"/>
          </a:xfrm>
          <a:prstGeom prst="rect">
            <a:avLst/>
          </a:prstGeom>
        </p:spPr>
        <p:txBody>
          <a:bodyPr wrap="none" lIns="121917" tIns="60958" rIns="121917" bIns="60958">
            <a:spAutoFit/>
          </a:bodyPr>
          <a:lstStyle/>
          <a:p>
            <a:r>
              <a:rPr lang="en-SG" sz="1500" b="1" dirty="0"/>
              <a:t>Probe Response</a:t>
            </a:r>
          </a:p>
        </p:txBody>
      </p:sp>
      <p:sp>
        <p:nvSpPr>
          <p:cNvPr id="108" name="Rectangle 107">
            <a:extLst>
              <a:ext uri="{FF2B5EF4-FFF2-40B4-BE49-F238E27FC236}">
                <a16:creationId xmlns:a16="http://schemas.microsoft.com/office/drawing/2014/main" xmlns="" id="{3E03D319-F085-488D-AC63-A77B9795DB0A}"/>
              </a:ext>
            </a:extLst>
          </p:cNvPr>
          <p:cNvSpPr/>
          <p:nvPr/>
        </p:nvSpPr>
        <p:spPr>
          <a:xfrm>
            <a:off x="6556531" y="1939551"/>
            <a:ext cx="1554228" cy="353939"/>
          </a:xfrm>
          <a:prstGeom prst="rect">
            <a:avLst/>
          </a:prstGeom>
        </p:spPr>
        <p:txBody>
          <a:bodyPr wrap="none" lIns="121917" tIns="60958" rIns="121917" bIns="60958">
            <a:spAutoFit/>
          </a:bodyPr>
          <a:lstStyle/>
          <a:p>
            <a:r>
              <a:rPr lang="en-SG" sz="1500" b="1" dirty="0"/>
              <a:t>Probe Request</a:t>
            </a:r>
          </a:p>
        </p:txBody>
      </p:sp>
      <p:cxnSp>
        <p:nvCxnSpPr>
          <p:cNvPr id="109" name="Straight Arrow Connector 108">
            <a:extLst>
              <a:ext uri="{FF2B5EF4-FFF2-40B4-BE49-F238E27FC236}">
                <a16:creationId xmlns:a16="http://schemas.microsoft.com/office/drawing/2014/main" xmlns="" id="{BFC6B073-5870-4B92-9353-8C6640F8745D}"/>
              </a:ext>
            </a:extLst>
          </p:cNvPr>
          <p:cNvCxnSpPr/>
          <p:nvPr/>
        </p:nvCxnSpPr>
        <p:spPr>
          <a:xfrm flipH="1">
            <a:off x="6203367" y="3032167"/>
            <a:ext cx="1645901"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xmlns="" id="{C45AB27E-937F-4A91-9D78-F9FA812D1D6C}"/>
              </a:ext>
            </a:extLst>
          </p:cNvPr>
          <p:cNvSpPr/>
          <p:nvPr/>
        </p:nvSpPr>
        <p:spPr>
          <a:xfrm>
            <a:off x="6357365" y="2762319"/>
            <a:ext cx="1586726" cy="353939"/>
          </a:xfrm>
          <a:prstGeom prst="rect">
            <a:avLst/>
          </a:prstGeom>
        </p:spPr>
        <p:txBody>
          <a:bodyPr wrap="none" lIns="121917" tIns="60958" rIns="121917" bIns="60958">
            <a:spAutoFit/>
          </a:bodyPr>
          <a:lstStyle/>
          <a:p>
            <a:pPr algn="r"/>
            <a:r>
              <a:rPr lang="en-SG" sz="1500" b="1" dirty="0"/>
              <a:t>Authentication</a:t>
            </a:r>
          </a:p>
        </p:txBody>
      </p:sp>
      <p:cxnSp>
        <p:nvCxnSpPr>
          <p:cNvPr id="111" name="Straight Arrow Connector 110">
            <a:extLst>
              <a:ext uri="{FF2B5EF4-FFF2-40B4-BE49-F238E27FC236}">
                <a16:creationId xmlns:a16="http://schemas.microsoft.com/office/drawing/2014/main" xmlns="" id="{AE1746DC-92C0-46AF-9C2F-C47A96158038}"/>
              </a:ext>
            </a:extLst>
          </p:cNvPr>
          <p:cNvCxnSpPr/>
          <p:nvPr/>
        </p:nvCxnSpPr>
        <p:spPr>
          <a:xfrm>
            <a:off x="4358641" y="3320783"/>
            <a:ext cx="1585892"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xmlns="" id="{E690183A-DE92-4404-9D24-F61C1F316400}"/>
              </a:ext>
            </a:extLst>
          </p:cNvPr>
          <p:cNvSpPr/>
          <p:nvPr/>
        </p:nvSpPr>
        <p:spPr>
          <a:xfrm>
            <a:off x="4268299" y="3015478"/>
            <a:ext cx="1586726" cy="353939"/>
          </a:xfrm>
          <a:prstGeom prst="rect">
            <a:avLst/>
          </a:prstGeom>
        </p:spPr>
        <p:txBody>
          <a:bodyPr wrap="none" lIns="121917" tIns="60958" rIns="121917" bIns="60958">
            <a:spAutoFit/>
          </a:bodyPr>
          <a:lstStyle/>
          <a:p>
            <a:r>
              <a:rPr lang="en-SG" sz="1500" b="1" dirty="0"/>
              <a:t>Authentication</a:t>
            </a:r>
          </a:p>
        </p:txBody>
      </p:sp>
      <p:grpSp>
        <p:nvGrpSpPr>
          <p:cNvPr id="113" name="Group 112">
            <a:extLst>
              <a:ext uri="{FF2B5EF4-FFF2-40B4-BE49-F238E27FC236}">
                <a16:creationId xmlns:a16="http://schemas.microsoft.com/office/drawing/2014/main" xmlns="" id="{43D86BD2-5AD1-4C5F-98EA-4E712A4D9B3F}"/>
              </a:ext>
            </a:extLst>
          </p:cNvPr>
          <p:cNvGrpSpPr/>
          <p:nvPr/>
        </p:nvGrpSpPr>
        <p:grpSpPr>
          <a:xfrm>
            <a:off x="8011839" y="1798571"/>
            <a:ext cx="252845" cy="427565"/>
            <a:chOff x="2650464" y="1895417"/>
            <a:chExt cx="189634" cy="320674"/>
          </a:xfrm>
        </p:grpSpPr>
        <p:sp>
          <p:nvSpPr>
            <p:cNvPr id="114" name="Oval 113">
              <a:extLst>
                <a:ext uri="{FF2B5EF4-FFF2-40B4-BE49-F238E27FC236}">
                  <a16:creationId xmlns:a16="http://schemas.microsoft.com/office/drawing/2014/main" xmlns="" id="{8E78F558-EAEB-4D77-9FCD-21DE182A80B7}"/>
                </a:ext>
              </a:extLst>
            </p:cNvPr>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5" name="Shape 785">
              <a:extLst>
                <a:ext uri="{FF2B5EF4-FFF2-40B4-BE49-F238E27FC236}">
                  <a16:creationId xmlns:a16="http://schemas.microsoft.com/office/drawing/2014/main" xmlns="" id="{B2521E96-0EE7-4835-8359-83FD4565514A}"/>
                </a:ext>
              </a:extLst>
            </p:cNvPr>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1</a:t>
              </a:r>
            </a:p>
          </p:txBody>
        </p:sp>
      </p:grpSp>
      <p:grpSp>
        <p:nvGrpSpPr>
          <p:cNvPr id="116" name="Group 115">
            <a:extLst>
              <a:ext uri="{FF2B5EF4-FFF2-40B4-BE49-F238E27FC236}">
                <a16:creationId xmlns:a16="http://schemas.microsoft.com/office/drawing/2014/main" xmlns="" id="{06261405-0316-45BD-9B50-B20D388E1E45}"/>
              </a:ext>
            </a:extLst>
          </p:cNvPr>
          <p:cNvGrpSpPr/>
          <p:nvPr/>
        </p:nvGrpSpPr>
        <p:grpSpPr>
          <a:xfrm>
            <a:off x="3939851" y="2226136"/>
            <a:ext cx="252845" cy="427565"/>
            <a:chOff x="2650464" y="1895417"/>
            <a:chExt cx="189634" cy="320674"/>
          </a:xfrm>
        </p:grpSpPr>
        <p:sp>
          <p:nvSpPr>
            <p:cNvPr id="117" name="Oval 116">
              <a:extLst>
                <a:ext uri="{FF2B5EF4-FFF2-40B4-BE49-F238E27FC236}">
                  <a16:creationId xmlns:a16="http://schemas.microsoft.com/office/drawing/2014/main" xmlns="" id="{5FD65871-776A-4885-9BC4-04A021E00CC2}"/>
                </a:ext>
              </a:extLst>
            </p:cNvPr>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8" name="Shape 785">
              <a:extLst>
                <a:ext uri="{FF2B5EF4-FFF2-40B4-BE49-F238E27FC236}">
                  <a16:creationId xmlns:a16="http://schemas.microsoft.com/office/drawing/2014/main" xmlns="" id="{FAF37C18-0851-4C03-B790-513412892D61}"/>
                </a:ext>
              </a:extLst>
            </p:cNvPr>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2</a:t>
              </a:r>
            </a:p>
          </p:txBody>
        </p:sp>
      </p:grpSp>
      <p:grpSp>
        <p:nvGrpSpPr>
          <p:cNvPr id="119" name="Group 118">
            <a:extLst>
              <a:ext uri="{FF2B5EF4-FFF2-40B4-BE49-F238E27FC236}">
                <a16:creationId xmlns:a16="http://schemas.microsoft.com/office/drawing/2014/main" xmlns="" id="{E2BA2479-D260-4570-A063-773258627793}"/>
              </a:ext>
            </a:extLst>
          </p:cNvPr>
          <p:cNvGrpSpPr/>
          <p:nvPr/>
        </p:nvGrpSpPr>
        <p:grpSpPr>
          <a:xfrm>
            <a:off x="8013018" y="2632535"/>
            <a:ext cx="252845" cy="427565"/>
            <a:chOff x="2650464" y="1895417"/>
            <a:chExt cx="189634" cy="320674"/>
          </a:xfrm>
        </p:grpSpPr>
        <p:sp>
          <p:nvSpPr>
            <p:cNvPr id="120" name="Oval 119">
              <a:extLst>
                <a:ext uri="{FF2B5EF4-FFF2-40B4-BE49-F238E27FC236}">
                  <a16:creationId xmlns:a16="http://schemas.microsoft.com/office/drawing/2014/main" xmlns="" id="{81099D11-73CA-4776-A772-DF6CE4273545}"/>
                </a:ext>
              </a:extLst>
            </p:cNvPr>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1" name="Shape 785">
              <a:extLst>
                <a:ext uri="{FF2B5EF4-FFF2-40B4-BE49-F238E27FC236}">
                  <a16:creationId xmlns:a16="http://schemas.microsoft.com/office/drawing/2014/main" xmlns="" id="{A76F088C-95AA-4291-942B-1EFB47732AD3}"/>
                </a:ext>
              </a:extLst>
            </p:cNvPr>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3</a:t>
              </a:r>
            </a:p>
          </p:txBody>
        </p:sp>
      </p:grpSp>
      <p:grpSp>
        <p:nvGrpSpPr>
          <p:cNvPr id="122" name="Group 121">
            <a:extLst>
              <a:ext uri="{FF2B5EF4-FFF2-40B4-BE49-F238E27FC236}">
                <a16:creationId xmlns:a16="http://schemas.microsoft.com/office/drawing/2014/main" xmlns="" id="{2BA56446-3E9E-429F-B209-3CED0F3FB8A1}"/>
              </a:ext>
            </a:extLst>
          </p:cNvPr>
          <p:cNvGrpSpPr/>
          <p:nvPr/>
        </p:nvGrpSpPr>
        <p:grpSpPr>
          <a:xfrm>
            <a:off x="3939851" y="2936726"/>
            <a:ext cx="252845" cy="427565"/>
            <a:chOff x="2650464" y="1895417"/>
            <a:chExt cx="189634" cy="320674"/>
          </a:xfrm>
        </p:grpSpPr>
        <p:sp>
          <p:nvSpPr>
            <p:cNvPr id="123" name="Oval 122">
              <a:extLst>
                <a:ext uri="{FF2B5EF4-FFF2-40B4-BE49-F238E27FC236}">
                  <a16:creationId xmlns:a16="http://schemas.microsoft.com/office/drawing/2014/main" xmlns="" id="{9B619ACD-80EC-4892-9026-EFF98116BBE1}"/>
                </a:ext>
              </a:extLst>
            </p:cNvPr>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4" name="Shape 785">
              <a:extLst>
                <a:ext uri="{FF2B5EF4-FFF2-40B4-BE49-F238E27FC236}">
                  <a16:creationId xmlns:a16="http://schemas.microsoft.com/office/drawing/2014/main" xmlns="" id="{59B3F313-BF96-474C-9A80-5E80D6BB6E6A}"/>
                </a:ext>
              </a:extLst>
            </p:cNvPr>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4</a:t>
              </a:r>
            </a:p>
          </p:txBody>
        </p:sp>
      </p:grpSp>
      <p:cxnSp>
        <p:nvCxnSpPr>
          <p:cNvPr id="125" name="Straight Arrow Connector 124">
            <a:extLst>
              <a:ext uri="{FF2B5EF4-FFF2-40B4-BE49-F238E27FC236}">
                <a16:creationId xmlns:a16="http://schemas.microsoft.com/office/drawing/2014/main" xmlns="" id="{74E8F276-54A5-40BE-9A8D-45C5C05EC771}"/>
              </a:ext>
            </a:extLst>
          </p:cNvPr>
          <p:cNvCxnSpPr/>
          <p:nvPr/>
        </p:nvCxnSpPr>
        <p:spPr>
          <a:xfrm flipH="1">
            <a:off x="6199111" y="3845455"/>
            <a:ext cx="1645901"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xmlns="" id="{0984D27C-918E-4A02-AD49-6CCEA95BC36A}"/>
              </a:ext>
            </a:extLst>
          </p:cNvPr>
          <p:cNvSpPr/>
          <p:nvPr/>
        </p:nvSpPr>
        <p:spPr>
          <a:xfrm>
            <a:off x="6682883" y="3332577"/>
            <a:ext cx="1256952" cy="584771"/>
          </a:xfrm>
          <a:prstGeom prst="rect">
            <a:avLst/>
          </a:prstGeom>
        </p:spPr>
        <p:txBody>
          <a:bodyPr wrap="none" lIns="121917" tIns="60958" rIns="121917" bIns="60958">
            <a:spAutoFit/>
          </a:bodyPr>
          <a:lstStyle/>
          <a:p>
            <a:pPr algn="r"/>
            <a:r>
              <a:rPr lang="en-SG" sz="1500" b="1" dirty="0"/>
              <a:t>Association</a:t>
            </a:r>
          </a:p>
          <a:p>
            <a:pPr algn="r"/>
            <a:r>
              <a:rPr lang="en-SG" sz="1500" b="1" dirty="0"/>
              <a:t>Request</a:t>
            </a:r>
          </a:p>
        </p:txBody>
      </p:sp>
      <p:grpSp>
        <p:nvGrpSpPr>
          <p:cNvPr id="127" name="Group 126">
            <a:extLst>
              <a:ext uri="{FF2B5EF4-FFF2-40B4-BE49-F238E27FC236}">
                <a16:creationId xmlns:a16="http://schemas.microsoft.com/office/drawing/2014/main" xmlns="" id="{70BA3D0D-264E-422C-B954-454291EAE136}"/>
              </a:ext>
            </a:extLst>
          </p:cNvPr>
          <p:cNvGrpSpPr/>
          <p:nvPr/>
        </p:nvGrpSpPr>
        <p:grpSpPr>
          <a:xfrm>
            <a:off x="8008762" y="3445823"/>
            <a:ext cx="252845" cy="427565"/>
            <a:chOff x="2650464" y="1895417"/>
            <a:chExt cx="189634" cy="320674"/>
          </a:xfrm>
        </p:grpSpPr>
        <p:sp>
          <p:nvSpPr>
            <p:cNvPr id="128" name="Oval 127">
              <a:extLst>
                <a:ext uri="{FF2B5EF4-FFF2-40B4-BE49-F238E27FC236}">
                  <a16:creationId xmlns:a16="http://schemas.microsoft.com/office/drawing/2014/main" xmlns="" id="{46B67E72-073D-401A-9CEC-51923CED8721}"/>
                </a:ext>
              </a:extLst>
            </p:cNvPr>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9" name="Shape 785">
              <a:extLst>
                <a:ext uri="{FF2B5EF4-FFF2-40B4-BE49-F238E27FC236}">
                  <a16:creationId xmlns:a16="http://schemas.microsoft.com/office/drawing/2014/main" xmlns="" id="{DB1A87BC-E47A-4EE4-97B4-5EE429331F50}"/>
                </a:ext>
              </a:extLst>
            </p:cNvPr>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5</a:t>
              </a:r>
            </a:p>
          </p:txBody>
        </p:sp>
      </p:grpSp>
      <p:cxnSp>
        <p:nvCxnSpPr>
          <p:cNvPr id="130" name="Straight Arrow Connector 129">
            <a:extLst>
              <a:ext uri="{FF2B5EF4-FFF2-40B4-BE49-F238E27FC236}">
                <a16:creationId xmlns:a16="http://schemas.microsoft.com/office/drawing/2014/main" xmlns="" id="{A496E50A-CC1A-4BEA-B71E-4C51787C497A}"/>
              </a:ext>
            </a:extLst>
          </p:cNvPr>
          <p:cNvCxnSpPr/>
          <p:nvPr/>
        </p:nvCxnSpPr>
        <p:spPr>
          <a:xfrm>
            <a:off x="4358641" y="4237244"/>
            <a:ext cx="1585892"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xmlns="" id="{79F19E0A-D8B6-471F-97D1-2712DC95A51F}"/>
              </a:ext>
            </a:extLst>
          </p:cNvPr>
          <p:cNvSpPr/>
          <p:nvPr/>
        </p:nvSpPr>
        <p:spPr>
          <a:xfrm>
            <a:off x="4268299" y="3724739"/>
            <a:ext cx="1256952" cy="584771"/>
          </a:xfrm>
          <a:prstGeom prst="rect">
            <a:avLst/>
          </a:prstGeom>
        </p:spPr>
        <p:txBody>
          <a:bodyPr wrap="none" lIns="121917" tIns="60958" rIns="121917" bIns="60958">
            <a:spAutoFit/>
          </a:bodyPr>
          <a:lstStyle/>
          <a:p>
            <a:r>
              <a:rPr lang="en-SG" sz="1500" b="1" dirty="0"/>
              <a:t>Association</a:t>
            </a:r>
          </a:p>
          <a:p>
            <a:r>
              <a:rPr lang="en-SG" sz="1500" b="1" dirty="0"/>
              <a:t>Response</a:t>
            </a:r>
          </a:p>
        </p:txBody>
      </p:sp>
      <p:grpSp>
        <p:nvGrpSpPr>
          <p:cNvPr id="132" name="Group 131">
            <a:extLst>
              <a:ext uri="{FF2B5EF4-FFF2-40B4-BE49-F238E27FC236}">
                <a16:creationId xmlns:a16="http://schemas.microsoft.com/office/drawing/2014/main" xmlns="" id="{C48FDDFE-3694-458A-93DF-308B40895F07}"/>
              </a:ext>
            </a:extLst>
          </p:cNvPr>
          <p:cNvGrpSpPr/>
          <p:nvPr/>
        </p:nvGrpSpPr>
        <p:grpSpPr>
          <a:xfrm>
            <a:off x="3939851" y="3853187"/>
            <a:ext cx="252845" cy="427565"/>
            <a:chOff x="2650464" y="1895417"/>
            <a:chExt cx="189634" cy="320674"/>
          </a:xfrm>
        </p:grpSpPr>
        <p:sp>
          <p:nvSpPr>
            <p:cNvPr id="133" name="Oval 132">
              <a:extLst>
                <a:ext uri="{FF2B5EF4-FFF2-40B4-BE49-F238E27FC236}">
                  <a16:creationId xmlns:a16="http://schemas.microsoft.com/office/drawing/2014/main" xmlns="" id="{D4181C9B-C4E9-4C8C-BEB1-26536F7D8CD9}"/>
                </a:ext>
              </a:extLst>
            </p:cNvPr>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4" name="Shape 785">
              <a:extLst>
                <a:ext uri="{FF2B5EF4-FFF2-40B4-BE49-F238E27FC236}">
                  <a16:creationId xmlns:a16="http://schemas.microsoft.com/office/drawing/2014/main" xmlns="" id="{6349B1BF-F550-472F-837C-D0879FB76713}"/>
                </a:ext>
              </a:extLst>
            </p:cNvPr>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6</a:t>
              </a:r>
            </a:p>
          </p:txBody>
        </p:sp>
      </p:grpSp>
      <p:pic>
        <p:nvPicPr>
          <p:cNvPr id="135" name="Picture 134">
            <a:extLst>
              <a:ext uri="{FF2B5EF4-FFF2-40B4-BE49-F238E27FC236}">
                <a16:creationId xmlns:a16="http://schemas.microsoft.com/office/drawing/2014/main" xmlns="" id="{C21CC7ED-5537-4DC3-A555-360DD7EC57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2719" y="4505174"/>
            <a:ext cx="546413" cy="546413"/>
          </a:xfrm>
          <a:prstGeom prst="rect">
            <a:avLst/>
          </a:prstGeom>
          <a:ln>
            <a:noFill/>
          </a:ln>
          <a:effectLst>
            <a:outerShdw blurRad="292100" dist="139700" dir="2700000" algn="tl" rotWithShape="0">
              <a:srgbClr val="333333">
                <a:alpha val="65000"/>
              </a:srgbClr>
            </a:outerShdw>
          </a:effectLst>
        </p:spPr>
      </p:pic>
      <p:grpSp>
        <p:nvGrpSpPr>
          <p:cNvPr id="136" name="Group 135">
            <a:extLst>
              <a:ext uri="{FF2B5EF4-FFF2-40B4-BE49-F238E27FC236}">
                <a16:creationId xmlns:a16="http://schemas.microsoft.com/office/drawing/2014/main" xmlns="" id="{1E0482EF-AD9C-46FE-917D-E49C0B678AA0}"/>
              </a:ext>
            </a:extLst>
          </p:cNvPr>
          <p:cNvGrpSpPr/>
          <p:nvPr/>
        </p:nvGrpSpPr>
        <p:grpSpPr>
          <a:xfrm>
            <a:off x="8008762" y="4213650"/>
            <a:ext cx="252845" cy="427565"/>
            <a:chOff x="2650464" y="1895417"/>
            <a:chExt cx="189634" cy="320674"/>
          </a:xfrm>
        </p:grpSpPr>
        <p:sp>
          <p:nvSpPr>
            <p:cNvPr id="137" name="Oval 136">
              <a:extLst>
                <a:ext uri="{FF2B5EF4-FFF2-40B4-BE49-F238E27FC236}">
                  <a16:creationId xmlns:a16="http://schemas.microsoft.com/office/drawing/2014/main" xmlns="" id="{A702B94E-483B-4C95-A652-DEDF840C5BE6}"/>
                </a:ext>
              </a:extLst>
            </p:cNvPr>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8" name="Shape 785">
              <a:extLst>
                <a:ext uri="{FF2B5EF4-FFF2-40B4-BE49-F238E27FC236}">
                  <a16:creationId xmlns:a16="http://schemas.microsoft.com/office/drawing/2014/main" xmlns="" id="{A4E21944-12BA-4D38-B107-9C37F71DD7EC}"/>
                </a:ext>
              </a:extLst>
            </p:cNvPr>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7</a:t>
              </a:r>
            </a:p>
          </p:txBody>
        </p:sp>
      </p:grpSp>
      <p:sp>
        <p:nvSpPr>
          <p:cNvPr id="139" name="Arrow: Curved Right 138">
            <a:extLst>
              <a:ext uri="{FF2B5EF4-FFF2-40B4-BE49-F238E27FC236}">
                <a16:creationId xmlns:a16="http://schemas.microsoft.com/office/drawing/2014/main" xmlns="" id="{038B625E-A43D-43EE-A421-12E5DC4519B2}"/>
              </a:ext>
            </a:extLst>
          </p:cNvPr>
          <p:cNvSpPr/>
          <p:nvPr/>
        </p:nvSpPr>
        <p:spPr>
          <a:xfrm>
            <a:off x="6673767" y="4730450"/>
            <a:ext cx="418832" cy="70820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SG" dirty="0">
              <a:solidFill>
                <a:schemeClr val="tx1"/>
              </a:solidFill>
            </a:endParaRPr>
          </a:p>
        </p:txBody>
      </p:sp>
      <p:sp>
        <p:nvSpPr>
          <p:cNvPr id="140" name="Rectangle 139">
            <a:extLst>
              <a:ext uri="{FF2B5EF4-FFF2-40B4-BE49-F238E27FC236}">
                <a16:creationId xmlns:a16="http://schemas.microsoft.com/office/drawing/2014/main" xmlns="" id="{ED7A46AF-158F-4890-A999-8DA1C8952FB5}"/>
              </a:ext>
            </a:extLst>
          </p:cNvPr>
          <p:cNvSpPr/>
          <p:nvPr/>
        </p:nvSpPr>
        <p:spPr>
          <a:xfrm>
            <a:off x="7059799" y="4183928"/>
            <a:ext cx="745432" cy="353939"/>
          </a:xfrm>
          <a:prstGeom prst="rect">
            <a:avLst/>
          </a:prstGeom>
        </p:spPr>
        <p:txBody>
          <a:bodyPr wrap="none" lIns="121917" tIns="60958" rIns="121917" bIns="60958">
            <a:spAutoFit/>
          </a:bodyPr>
          <a:lstStyle/>
          <a:p>
            <a:pPr algn="r"/>
            <a:r>
              <a:rPr lang="en-SG" sz="1500" b="1" dirty="0"/>
              <a:t>Crash</a:t>
            </a:r>
          </a:p>
        </p:txBody>
      </p:sp>
      <p:sp>
        <p:nvSpPr>
          <p:cNvPr id="205" name="Rectangle 204">
            <a:extLst>
              <a:ext uri="{FF2B5EF4-FFF2-40B4-BE49-F238E27FC236}">
                <a16:creationId xmlns:a16="http://schemas.microsoft.com/office/drawing/2014/main" xmlns="" id="{EE44B159-0655-4EBE-B9EA-E811CB0C350F}"/>
              </a:ext>
            </a:extLst>
          </p:cNvPr>
          <p:cNvSpPr/>
          <p:nvPr/>
        </p:nvSpPr>
        <p:spPr>
          <a:xfrm>
            <a:off x="6783130" y="5175015"/>
            <a:ext cx="1095247" cy="815604"/>
          </a:xfrm>
          <a:prstGeom prst="rect">
            <a:avLst/>
          </a:prstGeom>
        </p:spPr>
        <p:txBody>
          <a:bodyPr wrap="square" lIns="121917" tIns="60958" rIns="121917" bIns="60958">
            <a:spAutoFit/>
          </a:bodyPr>
          <a:lstStyle/>
          <a:p>
            <a:pPr algn="r"/>
            <a:r>
              <a:rPr lang="en-SG" sz="1500" b="1" dirty="0"/>
              <a:t>Dumps </a:t>
            </a:r>
          </a:p>
          <a:p>
            <a:pPr algn="r"/>
            <a:r>
              <a:rPr lang="en-SG" sz="1500" b="1" dirty="0"/>
              <a:t>stack trace</a:t>
            </a:r>
          </a:p>
        </p:txBody>
      </p:sp>
      <p:sp>
        <p:nvSpPr>
          <p:cNvPr id="206" name="Rectangle: Rounded Corners 205">
            <a:extLst>
              <a:ext uri="{FF2B5EF4-FFF2-40B4-BE49-F238E27FC236}">
                <a16:creationId xmlns:a16="http://schemas.microsoft.com/office/drawing/2014/main" xmlns="" id="{296E66B1-1EA3-46A5-A1D6-819A0D7AE3F4}"/>
              </a:ext>
            </a:extLst>
          </p:cNvPr>
          <p:cNvSpPr/>
          <p:nvPr/>
        </p:nvSpPr>
        <p:spPr>
          <a:xfrm>
            <a:off x="4332741" y="3723105"/>
            <a:ext cx="1660147" cy="607596"/>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SG"/>
          </a:p>
        </p:txBody>
      </p:sp>
      <p:sp>
        <p:nvSpPr>
          <p:cNvPr id="207" name="Rectangle 206">
            <a:extLst>
              <a:ext uri="{FF2B5EF4-FFF2-40B4-BE49-F238E27FC236}">
                <a16:creationId xmlns:a16="http://schemas.microsoft.com/office/drawing/2014/main" xmlns="" id="{EEE9A983-3F08-4530-AD60-49D309924ECE}"/>
              </a:ext>
            </a:extLst>
          </p:cNvPr>
          <p:cNvSpPr/>
          <p:nvPr/>
        </p:nvSpPr>
        <p:spPr>
          <a:xfrm>
            <a:off x="4456145" y="3493711"/>
            <a:ext cx="1479651" cy="307773"/>
          </a:xfrm>
          <a:prstGeom prst="rect">
            <a:avLst/>
          </a:prstGeom>
        </p:spPr>
        <p:txBody>
          <a:bodyPr wrap="none" lIns="121917" tIns="60958" rIns="121917" bIns="60958">
            <a:spAutoFit/>
          </a:bodyPr>
          <a:lstStyle/>
          <a:p>
            <a:r>
              <a:rPr lang="en-SG" sz="1200" b="1" dirty="0"/>
              <a:t>Malformed frame</a:t>
            </a:r>
          </a:p>
        </p:txBody>
      </p:sp>
      <p:sp>
        <p:nvSpPr>
          <p:cNvPr id="208" name="Rectangle 207">
            <a:extLst>
              <a:ext uri="{FF2B5EF4-FFF2-40B4-BE49-F238E27FC236}">
                <a16:creationId xmlns:a16="http://schemas.microsoft.com/office/drawing/2014/main" xmlns="" id="{F34973CE-8CEF-42AE-AFB9-9D587AE8CE7F}"/>
              </a:ext>
            </a:extLst>
          </p:cNvPr>
          <p:cNvSpPr/>
          <p:nvPr/>
        </p:nvSpPr>
        <p:spPr>
          <a:xfrm>
            <a:off x="72287" y="4405573"/>
            <a:ext cx="3149696" cy="1369602"/>
          </a:xfrm>
          <a:prstGeom prst="rect">
            <a:avLst/>
          </a:prstGeom>
          <a:noFill/>
        </p:spPr>
        <p:txBody>
          <a:bodyPr wrap="square" lIns="121917" tIns="60958" rIns="121917" bIns="60958">
            <a:spAutoFit/>
          </a:bodyPr>
          <a:lstStyle/>
          <a:p>
            <a:pPr algn="ctr"/>
            <a:r>
              <a:rPr lang="en-US" sz="27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Ralink</a:t>
            </a:r>
            <a:endPar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RT3070 USB Dongle</a:t>
            </a:r>
          </a:p>
        </p:txBody>
      </p:sp>
      <p:pic>
        <p:nvPicPr>
          <p:cNvPr id="209" name="Picture 208">
            <a:extLst>
              <a:ext uri="{FF2B5EF4-FFF2-40B4-BE49-F238E27FC236}">
                <a16:creationId xmlns:a16="http://schemas.microsoft.com/office/drawing/2014/main" xmlns="" id="{0D70D145-4B6E-4AC2-975D-707DCCD7C3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040" y="818725"/>
            <a:ext cx="3609191" cy="36091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08804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1131713" y="269633"/>
            <a:ext cx="10635569" cy="505969"/>
          </a:xfrm>
          <a:prstGeom prst="rect">
            <a:avLst/>
          </a:prstGeom>
        </p:spPr>
        <p:txBody>
          <a:bodyPr lIns="0" tIns="60958" rIns="0" bIns="60958"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en-US" altLang="zh-CN" sz="2400" b="1" dirty="0">
                <a:solidFill>
                  <a:schemeClr val="tx1"/>
                </a:solidFill>
                <a:latin typeface="微软雅黑" panose="020B0503020204020204" pitchFamily="34" charset="-122"/>
                <a:ea typeface="微软雅黑" panose="020B0503020204020204" pitchFamily="34" charset="-122"/>
              </a:rPr>
              <a:t>Zero PMK installation (</a:t>
            </a:r>
            <a:r>
              <a:rPr lang="en-SG" sz="2400" b="1" dirty="0">
                <a:solidFill>
                  <a:schemeClr val="tx1"/>
                </a:solidFill>
              </a:rPr>
              <a:t>CVE-2019-12587)</a:t>
            </a:r>
            <a:endParaRPr lang="en-US" altLang="zh-CN" sz="2400" b="1" dirty="0">
              <a:solidFill>
                <a:schemeClr val="tx1"/>
              </a:solidFill>
              <a:latin typeface="微软雅黑" panose="020B0503020204020204" pitchFamily="34" charset="-122"/>
              <a:ea typeface="微软雅黑" panose="020B0503020204020204" pitchFamily="34" charset="-122"/>
            </a:endParaRPr>
          </a:p>
        </p:txBody>
      </p:sp>
      <p:sp>
        <p:nvSpPr>
          <p:cNvPr id="143" name="Rectangle 142"/>
          <p:cNvSpPr/>
          <p:nvPr/>
        </p:nvSpPr>
        <p:spPr>
          <a:xfrm>
            <a:off x="8035542" y="1021765"/>
            <a:ext cx="3034828" cy="954103"/>
          </a:xfrm>
          <a:prstGeom prst="rect">
            <a:avLst/>
          </a:prstGeom>
          <a:noFill/>
        </p:spPr>
        <p:txBody>
          <a:bodyPr wrap="square" lIns="121917" tIns="60958" rIns="121917" bIns="60958">
            <a:spAutoFit/>
          </a:bodyPr>
          <a:lstStyle/>
          <a:p>
            <a:pPr algn="ct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Station / Supplicant</a:t>
            </a:r>
          </a:p>
        </p:txBody>
      </p:sp>
      <p:sp>
        <p:nvSpPr>
          <p:cNvPr id="144" name="Rectangle 143"/>
          <p:cNvSpPr/>
          <p:nvPr/>
        </p:nvSpPr>
        <p:spPr>
          <a:xfrm>
            <a:off x="1803550" y="1021765"/>
            <a:ext cx="2288769" cy="1785100"/>
          </a:xfrm>
          <a:prstGeom prst="rect">
            <a:avLst/>
          </a:prstGeom>
          <a:noFill/>
        </p:spPr>
        <p:txBody>
          <a:bodyPr wrap="square" lIns="121917" tIns="60958" rIns="121917" bIns="60958">
            <a:spAutoFit/>
          </a:bodyPr>
          <a:lstStyle/>
          <a:p>
            <a:pPr algn="ct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Access Point / Authenticator</a:t>
            </a:r>
          </a:p>
        </p:txBody>
      </p:sp>
      <p:cxnSp>
        <p:nvCxnSpPr>
          <p:cNvPr id="145" name="Straight Connector 144"/>
          <p:cNvCxnSpPr/>
          <p:nvPr/>
        </p:nvCxnSpPr>
        <p:spPr>
          <a:xfrm>
            <a:off x="4263813" y="983201"/>
            <a:ext cx="0" cy="4997297"/>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146" name="Straight Connector 145"/>
          <p:cNvCxnSpPr/>
          <p:nvPr/>
        </p:nvCxnSpPr>
        <p:spPr>
          <a:xfrm>
            <a:off x="7920385" y="983201"/>
            <a:ext cx="0" cy="4997297"/>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47" name="Flowchart: Multidocument 146"/>
          <p:cNvSpPr/>
          <p:nvPr/>
        </p:nvSpPr>
        <p:spPr>
          <a:xfrm>
            <a:off x="4435311" y="1129158"/>
            <a:ext cx="1509221" cy="651933"/>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SG" sz="1900" dirty="0"/>
              <a:t>Beacons</a:t>
            </a:r>
            <a:endParaRPr lang="en-SG" dirty="0"/>
          </a:p>
        </p:txBody>
      </p:sp>
      <p:cxnSp>
        <p:nvCxnSpPr>
          <p:cNvPr id="148" name="Straight Arrow Connector 147"/>
          <p:cNvCxnSpPr/>
          <p:nvPr/>
        </p:nvCxnSpPr>
        <p:spPr>
          <a:xfrm flipV="1">
            <a:off x="6056388" y="1192968"/>
            <a:ext cx="366696" cy="262157"/>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6056388" y="1455125"/>
            <a:ext cx="356227" cy="272535"/>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6056389" y="1455124"/>
            <a:ext cx="501892" cy="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flipH="1">
            <a:off x="6203367" y="2048795"/>
            <a:ext cx="1645901"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a:off x="4358641" y="2306344"/>
            <a:ext cx="1585892"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53" name="Rectangle 152"/>
          <p:cNvSpPr/>
          <p:nvPr/>
        </p:nvSpPr>
        <p:spPr>
          <a:xfrm>
            <a:off x="4287521" y="2018391"/>
            <a:ext cx="1669287" cy="353939"/>
          </a:xfrm>
          <a:prstGeom prst="rect">
            <a:avLst/>
          </a:prstGeom>
        </p:spPr>
        <p:txBody>
          <a:bodyPr wrap="none" lIns="121917" tIns="60958" rIns="121917" bIns="60958">
            <a:spAutoFit/>
          </a:bodyPr>
          <a:lstStyle/>
          <a:p>
            <a:r>
              <a:rPr lang="en-SG" sz="1500" b="1" dirty="0"/>
              <a:t>Probe Response</a:t>
            </a:r>
          </a:p>
        </p:txBody>
      </p:sp>
      <p:sp>
        <p:nvSpPr>
          <p:cNvPr id="154" name="Rectangle 153"/>
          <p:cNvSpPr/>
          <p:nvPr/>
        </p:nvSpPr>
        <p:spPr>
          <a:xfrm>
            <a:off x="6556531" y="1762210"/>
            <a:ext cx="1554228" cy="353939"/>
          </a:xfrm>
          <a:prstGeom prst="rect">
            <a:avLst/>
          </a:prstGeom>
        </p:spPr>
        <p:txBody>
          <a:bodyPr wrap="none" lIns="121917" tIns="60958" rIns="121917" bIns="60958">
            <a:spAutoFit/>
          </a:bodyPr>
          <a:lstStyle/>
          <a:p>
            <a:r>
              <a:rPr lang="en-SG" sz="1500" b="1" dirty="0"/>
              <a:t>Probe Request</a:t>
            </a:r>
          </a:p>
        </p:txBody>
      </p:sp>
      <p:cxnSp>
        <p:nvCxnSpPr>
          <p:cNvPr id="155" name="Straight Arrow Connector 154"/>
          <p:cNvCxnSpPr/>
          <p:nvPr/>
        </p:nvCxnSpPr>
        <p:spPr>
          <a:xfrm flipH="1">
            <a:off x="6203367" y="2554812"/>
            <a:ext cx="1645901"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6357365" y="2284964"/>
            <a:ext cx="1586726" cy="353939"/>
          </a:xfrm>
          <a:prstGeom prst="rect">
            <a:avLst/>
          </a:prstGeom>
        </p:spPr>
        <p:txBody>
          <a:bodyPr wrap="none" lIns="121917" tIns="60958" rIns="121917" bIns="60958">
            <a:spAutoFit/>
          </a:bodyPr>
          <a:lstStyle/>
          <a:p>
            <a:pPr algn="r"/>
            <a:r>
              <a:rPr lang="en-SG" sz="1500" b="1" dirty="0"/>
              <a:t>Authentication</a:t>
            </a:r>
          </a:p>
        </p:txBody>
      </p:sp>
      <p:cxnSp>
        <p:nvCxnSpPr>
          <p:cNvPr id="157" name="Straight Arrow Connector 156"/>
          <p:cNvCxnSpPr/>
          <p:nvPr/>
        </p:nvCxnSpPr>
        <p:spPr>
          <a:xfrm>
            <a:off x="4358641" y="2841339"/>
            <a:ext cx="1585892"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58" name="Rectangle 157"/>
          <p:cNvSpPr/>
          <p:nvPr/>
        </p:nvSpPr>
        <p:spPr>
          <a:xfrm>
            <a:off x="4268299" y="2536034"/>
            <a:ext cx="1586726" cy="353939"/>
          </a:xfrm>
          <a:prstGeom prst="rect">
            <a:avLst/>
          </a:prstGeom>
        </p:spPr>
        <p:txBody>
          <a:bodyPr wrap="none" lIns="121917" tIns="60958" rIns="121917" bIns="60958">
            <a:spAutoFit/>
          </a:bodyPr>
          <a:lstStyle/>
          <a:p>
            <a:r>
              <a:rPr lang="en-SG" sz="1500" b="1" dirty="0"/>
              <a:t>Authentication</a:t>
            </a:r>
          </a:p>
        </p:txBody>
      </p:sp>
      <p:grpSp>
        <p:nvGrpSpPr>
          <p:cNvPr id="159" name="Group 158"/>
          <p:cNvGrpSpPr/>
          <p:nvPr/>
        </p:nvGrpSpPr>
        <p:grpSpPr>
          <a:xfrm>
            <a:off x="8011839" y="1621230"/>
            <a:ext cx="252845" cy="427565"/>
            <a:chOff x="2650464" y="1895417"/>
            <a:chExt cx="189634" cy="320674"/>
          </a:xfrm>
        </p:grpSpPr>
        <p:sp>
          <p:nvSpPr>
            <p:cNvPr id="160" name="Oval 159"/>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1" name="Shape 785"/>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1</a:t>
              </a:r>
            </a:p>
          </p:txBody>
        </p:sp>
      </p:grpSp>
      <p:grpSp>
        <p:nvGrpSpPr>
          <p:cNvPr id="162" name="Group 161"/>
          <p:cNvGrpSpPr/>
          <p:nvPr/>
        </p:nvGrpSpPr>
        <p:grpSpPr>
          <a:xfrm>
            <a:off x="3939851" y="1869525"/>
            <a:ext cx="252845" cy="427565"/>
            <a:chOff x="2650464" y="1895417"/>
            <a:chExt cx="189634" cy="320674"/>
          </a:xfrm>
        </p:grpSpPr>
        <p:sp>
          <p:nvSpPr>
            <p:cNvPr id="163" name="Oval 162"/>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4" name="Shape 785"/>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2</a:t>
              </a:r>
            </a:p>
          </p:txBody>
        </p:sp>
      </p:grpSp>
      <p:grpSp>
        <p:nvGrpSpPr>
          <p:cNvPr id="165" name="Group 164"/>
          <p:cNvGrpSpPr/>
          <p:nvPr/>
        </p:nvGrpSpPr>
        <p:grpSpPr>
          <a:xfrm>
            <a:off x="8013018" y="2155180"/>
            <a:ext cx="252845" cy="427565"/>
            <a:chOff x="2650464" y="1895417"/>
            <a:chExt cx="189634" cy="320674"/>
          </a:xfrm>
        </p:grpSpPr>
        <p:sp>
          <p:nvSpPr>
            <p:cNvPr id="166" name="Oval 165"/>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7" name="Shape 785"/>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3</a:t>
              </a:r>
            </a:p>
          </p:txBody>
        </p:sp>
      </p:grpSp>
      <p:grpSp>
        <p:nvGrpSpPr>
          <p:cNvPr id="168" name="Group 167"/>
          <p:cNvGrpSpPr/>
          <p:nvPr/>
        </p:nvGrpSpPr>
        <p:grpSpPr>
          <a:xfrm>
            <a:off x="3939851" y="2431775"/>
            <a:ext cx="252845" cy="427565"/>
            <a:chOff x="2650464" y="1895417"/>
            <a:chExt cx="189634" cy="320674"/>
          </a:xfrm>
        </p:grpSpPr>
        <p:sp>
          <p:nvSpPr>
            <p:cNvPr id="169" name="Oval 168"/>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0" name="Shape 785"/>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4</a:t>
              </a:r>
            </a:p>
          </p:txBody>
        </p:sp>
      </p:grpSp>
      <p:cxnSp>
        <p:nvCxnSpPr>
          <p:cNvPr id="171" name="Straight Arrow Connector 170"/>
          <p:cNvCxnSpPr/>
          <p:nvPr/>
        </p:nvCxnSpPr>
        <p:spPr>
          <a:xfrm flipH="1">
            <a:off x="6199111" y="3172337"/>
            <a:ext cx="1645901"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72" name="Rectangle 171"/>
          <p:cNvSpPr/>
          <p:nvPr/>
        </p:nvSpPr>
        <p:spPr>
          <a:xfrm>
            <a:off x="6682883" y="2659459"/>
            <a:ext cx="1256952" cy="584771"/>
          </a:xfrm>
          <a:prstGeom prst="rect">
            <a:avLst/>
          </a:prstGeom>
        </p:spPr>
        <p:txBody>
          <a:bodyPr wrap="none" lIns="121917" tIns="60958" rIns="121917" bIns="60958">
            <a:spAutoFit/>
          </a:bodyPr>
          <a:lstStyle/>
          <a:p>
            <a:pPr algn="r"/>
            <a:r>
              <a:rPr lang="en-SG" sz="1500" b="1" dirty="0"/>
              <a:t>Association</a:t>
            </a:r>
          </a:p>
          <a:p>
            <a:pPr algn="r"/>
            <a:r>
              <a:rPr lang="en-SG" sz="1500" b="1" dirty="0"/>
              <a:t>Request</a:t>
            </a:r>
          </a:p>
        </p:txBody>
      </p:sp>
      <p:grpSp>
        <p:nvGrpSpPr>
          <p:cNvPr id="173" name="Group 172"/>
          <p:cNvGrpSpPr/>
          <p:nvPr/>
        </p:nvGrpSpPr>
        <p:grpSpPr>
          <a:xfrm>
            <a:off x="8008762" y="2772706"/>
            <a:ext cx="252845" cy="427565"/>
            <a:chOff x="2650464" y="1895417"/>
            <a:chExt cx="189634" cy="320674"/>
          </a:xfrm>
        </p:grpSpPr>
        <p:sp>
          <p:nvSpPr>
            <p:cNvPr id="174" name="Oval 173"/>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5" name="Shape 785"/>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5</a:t>
              </a:r>
            </a:p>
          </p:txBody>
        </p:sp>
      </p:grpSp>
      <p:cxnSp>
        <p:nvCxnSpPr>
          <p:cNvPr id="176" name="Straight Arrow Connector 175"/>
          <p:cNvCxnSpPr/>
          <p:nvPr/>
        </p:nvCxnSpPr>
        <p:spPr>
          <a:xfrm>
            <a:off x="4358641" y="3445088"/>
            <a:ext cx="1585892"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4268299" y="2932583"/>
            <a:ext cx="1256952" cy="584771"/>
          </a:xfrm>
          <a:prstGeom prst="rect">
            <a:avLst/>
          </a:prstGeom>
        </p:spPr>
        <p:txBody>
          <a:bodyPr wrap="none" lIns="121917" tIns="60958" rIns="121917" bIns="60958">
            <a:spAutoFit/>
          </a:bodyPr>
          <a:lstStyle/>
          <a:p>
            <a:r>
              <a:rPr lang="en-SG" sz="1500" b="1" dirty="0"/>
              <a:t>Association</a:t>
            </a:r>
          </a:p>
          <a:p>
            <a:r>
              <a:rPr lang="en-SG" sz="1500" b="1" dirty="0"/>
              <a:t>Response</a:t>
            </a:r>
          </a:p>
        </p:txBody>
      </p:sp>
      <p:grpSp>
        <p:nvGrpSpPr>
          <p:cNvPr id="178" name="Group 177"/>
          <p:cNvGrpSpPr/>
          <p:nvPr/>
        </p:nvGrpSpPr>
        <p:grpSpPr>
          <a:xfrm>
            <a:off x="3939851" y="3061031"/>
            <a:ext cx="252845" cy="427565"/>
            <a:chOff x="2650464" y="1895417"/>
            <a:chExt cx="189634" cy="320674"/>
          </a:xfrm>
        </p:grpSpPr>
        <p:sp>
          <p:nvSpPr>
            <p:cNvPr id="179" name="Oval 178"/>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0" name="Shape 785"/>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6</a:t>
              </a:r>
            </a:p>
          </p:txBody>
        </p:sp>
      </p:grpSp>
      <p:cxnSp>
        <p:nvCxnSpPr>
          <p:cNvPr id="182" name="Straight Arrow Connector 181"/>
          <p:cNvCxnSpPr/>
          <p:nvPr/>
        </p:nvCxnSpPr>
        <p:spPr>
          <a:xfrm>
            <a:off x="4358641" y="5136675"/>
            <a:ext cx="930911" cy="0"/>
          </a:xfrm>
          <a:prstGeom prst="straightConnector1">
            <a:avLst/>
          </a:prstGeom>
          <a:ln w="127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a:stCxn id="184" idx="3"/>
          </p:cNvCxnSpPr>
          <p:nvPr/>
        </p:nvCxnSpPr>
        <p:spPr>
          <a:xfrm flipV="1">
            <a:off x="6907367" y="5136675"/>
            <a:ext cx="898900" cy="2563"/>
          </a:xfrm>
          <a:prstGeom prst="straightConnector1">
            <a:avLst/>
          </a:prstGeom>
          <a:ln w="127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 name="Rectangle 183"/>
          <p:cNvSpPr/>
          <p:nvPr/>
        </p:nvSpPr>
        <p:spPr>
          <a:xfrm>
            <a:off x="4932996" y="4962268"/>
            <a:ext cx="1974371" cy="353939"/>
          </a:xfrm>
          <a:prstGeom prst="rect">
            <a:avLst/>
          </a:prstGeom>
        </p:spPr>
        <p:txBody>
          <a:bodyPr wrap="square" lIns="121917" tIns="60958" rIns="121917" bIns="60958">
            <a:spAutoFit/>
          </a:bodyPr>
          <a:lstStyle/>
          <a:p>
            <a:pPr algn="r"/>
            <a:r>
              <a:rPr lang="en-SG" sz="1500" b="1" dirty="0"/>
              <a:t>4-Way Handshake</a:t>
            </a:r>
          </a:p>
        </p:txBody>
      </p:sp>
      <p:cxnSp>
        <p:nvCxnSpPr>
          <p:cNvPr id="185" name="Straight Arrow Connector 184"/>
          <p:cNvCxnSpPr/>
          <p:nvPr/>
        </p:nvCxnSpPr>
        <p:spPr>
          <a:xfrm>
            <a:off x="4358641" y="5443641"/>
            <a:ext cx="1585892"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4268300" y="5169704"/>
            <a:ext cx="1146026" cy="353939"/>
          </a:xfrm>
          <a:prstGeom prst="rect">
            <a:avLst/>
          </a:prstGeom>
        </p:spPr>
        <p:txBody>
          <a:bodyPr wrap="none" lIns="121917" tIns="60958" rIns="121917" bIns="60958">
            <a:spAutoFit/>
          </a:bodyPr>
          <a:lstStyle/>
          <a:p>
            <a:r>
              <a:rPr lang="en-SG" sz="1500" b="1" dirty="0"/>
              <a:t>Message 1</a:t>
            </a:r>
          </a:p>
        </p:txBody>
      </p:sp>
      <p:cxnSp>
        <p:nvCxnSpPr>
          <p:cNvPr id="190" name="Straight Arrow Connector 189"/>
          <p:cNvCxnSpPr/>
          <p:nvPr/>
        </p:nvCxnSpPr>
        <p:spPr>
          <a:xfrm flipH="1">
            <a:off x="6199111" y="5700361"/>
            <a:ext cx="1645901"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6793809" y="5422384"/>
            <a:ext cx="1146026" cy="353939"/>
          </a:xfrm>
          <a:prstGeom prst="rect">
            <a:avLst/>
          </a:prstGeom>
        </p:spPr>
        <p:txBody>
          <a:bodyPr wrap="none" lIns="121917" tIns="60958" rIns="121917" bIns="60958">
            <a:spAutoFit/>
          </a:bodyPr>
          <a:lstStyle/>
          <a:p>
            <a:pPr algn="r"/>
            <a:r>
              <a:rPr lang="en-SG" sz="1500" b="1" dirty="0"/>
              <a:t>Message 2</a:t>
            </a:r>
          </a:p>
        </p:txBody>
      </p:sp>
      <p:cxnSp>
        <p:nvCxnSpPr>
          <p:cNvPr id="95" name="Straight Arrow Connector 94"/>
          <p:cNvCxnSpPr>
            <a:endCxn id="97" idx="1"/>
          </p:cNvCxnSpPr>
          <p:nvPr/>
        </p:nvCxnSpPr>
        <p:spPr>
          <a:xfrm>
            <a:off x="4353641" y="3664008"/>
            <a:ext cx="778105" cy="117979"/>
          </a:xfrm>
          <a:prstGeom prst="straightConnector1">
            <a:avLst/>
          </a:prstGeom>
          <a:ln w="127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97" idx="3"/>
          </p:cNvCxnSpPr>
          <p:nvPr/>
        </p:nvCxnSpPr>
        <p:spPr>
          <a:xfrm flipV="1">
            <a:off x="7193350" y="3664008"/>
            <a:ext cx="638945" cy="117979"/>
          </a:xfrm>
          <a:prstGeom prst="straightConnector1">
            <a:avLst/>
          </a:prstGeom>
          <a:ln w="127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5131746" y="3489601"/>
            <a:ext cx="2061604" cy="584771"/>
          </a:xfrm>
          <a:prstGeom prst="rect">
            <a:avLst/>
          </a:prstGeom>
        </p:spPr>
        <p:txBody>
          <a:bodyPr wrap="square" lIns="121917" tIns="60958" rIns="121917" bIns="60958">
            <a:spAutoFit/>
          </a:bodyPr>
          <a:lstStyle/>
          <a:p>
            <a:pPr algn="r"/>
            <a:r>
              <a:rPr lang="en-SG" sz="1500" b="1" dirty="0"/>
              <a:t>802.1X Authentication</a:t>
            </a:r>
          </a:p>
        </p:txBody>
      </p:sp>
      <p:cxnSp>
        <p:nvCxnSpPr>
          <p:cNvPr id="104" name="Straight Arrow Connector 103"/>
          <p:cNvCxnSpPr/>
          <p:nvPr/>
        </p:nvCxnSpPr>
        <p:spPr>
          <a:xfrm>
            <a:off x="4358641" y="4014432"/>
            <a:ext cx="1585892"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4268299" y="3709127"/>
            <a:ext cx="1729776" cy="353939"/>
          </a:xfrm>
          <a:prstGeom prst="rect">
            <a:avLst/>
          </a:prstGeom>
        </p:spPr>
        <p:txBody>
          <a:bodyPr wrap="none" lIns="121917" tIns="60958" rIns="121917" bIns="60958">
            <a:spAutoFit/>
          </a:bodyPr>
          <a:lstStyle/>
          <a:p>
            <a:r>
              <a:rPr lang="en-SG" sz="1500" b="1" dirty="0"/>
              <a:t>Identity Request</a:t>
            </a:r>
          </a:p>
        </p:txBody>
      </p:sp>
      <p:grpSp>
        <p:nvGrpSpPr>
          <p:cNvPr id="106" name="Group 105"/>
          <p:cNvGrpSpPr/>
          <p:nvPr/>
        </p:nvGrpSpPr>
        <p:grpSpPr>
          <a:xfrm>
            <a:off x="3939851" y="3604868"/>
            <a:ext cx="252845" cy="427565"/>
            <a:chOff x="2650464" y="1895417"/>
            <a:chExt cx="189634" cy="320674"/>
          </a:xfrm>
        </p:grpSpPr>
        <p:sp>
          <p:nvSpPr>
            <p:cNvPr id="107" name="Oval 106"/>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8" name="Shape 785"/>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7</a:t>
              </a:r>
            </a:p>
          </p:txBody>
        </p:sp>
      </p:grpSp>
      <p:cxnSp>
        <p:nvCxnSpPr>
          <p:cNvPr id="109" name="Straight Arrow Connector 108"/>
          <p:cNvCxnSpPr/>
          <p:nvPr/>
        </p:nvCxnSpPr>
        <p:spPr>
          <a:xfrm flipH="1">
            <a:off x="6203367" y="4196291"/>
            <a:ext cx="1645901"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6099256" y="3926443"/>
            <a:ext cx="1844835" cy="353939"/>
          </a:xfrm>
          <a:prstGeom prst="rect">
            <a:avLst/>
          </a:prstGeom>
        </p:spPr>
        <p:txBody>
          <a:bodyPr wrap="none" lIns="121917" tIns="60958" rIns="121917" bIns="60958">
            <a:spAutoFit/>
          </a:bodyPr>
          <a:lstStyle/>
          <a:p>
            <a:pPr algn="r"/>
            <a:r>
              <a:rPr lang="en-SG" sz="1500" b="1" dirty="0"/>
              <a:t>Identity Response</a:t>
            </a:r>
          </a:p>
        </p:txBody>
      </p:sp>
      <p:grpSp>
        <p:nvGrpSpPr>
          <p:cNvPr id="111" name="Group 110"/>
          <p:cNvGrpSpPr/>
          <p:nvPr/>
        </p:nvGrpSpPr>
        <p:grpSpPr>
          <a:xfrm>
            <a:off x="8013018" y="3796659"/>
            <a:ext cx="252845" cy="427565"/>
            <a:chOff x="2650464" y="1895417"/>
            <a:chExt cx="189634" cy="320674"/>
          </a:xfrm>
        </p:grpSpPr>
        <p:sp>
          <p:nvSpPr>
            <p:cNvPr id="112" name="Oval 111"/>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3" name="Shape 785"/>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8</a:t>
              </a:r>
            </a:p>
          </p:txBody>
        </p:sp>
      </p:grpSp>
      <p:cxnSp>
        <p:nvCxnSpPr>
          <p:cNvPr id="114" name="Straight Arrow Connector 113"/>
          <p:cNvCxnSpPr/>
          <p:nvPr/>
        </p:nvCxnSpPr>
        <p:spPr>
          <a:xfrm>
            <a:off x="4358641" y="4467967"/>
            <a:ext cx="1585892"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4268299" y="4162662"/>
            <a:ext cx="1372012" cy="353939"/>
          </a:xfrm>
          <a:prstGeom prst="rect">
            <a:avLst/>
          </a:prstGeom>
        </p:spPr>
        <p:txBody>
          <a:bodyPr wrap="none" lIns="121917" tIns="60958" rIns="121917" bIns="60958">
            <a:spAutoFit/>
          </a:bodyPr>
          <a:lstStyle/>
          <a:p>
            <a:r>
              <a:rPr lang="en-SG" sz="1500" b="1" dirty="0"/>
              <a:t>EAP Request</a:t>
            </a:r>
          </a:p>
        </p:txBody>
      </p:sp>
      <p:grpSp>
        <p:nvGrpSpPr>
          <p:cNvPr id="116" name="Group 115"/>
          <p:cNvGrpSpPr/>
          <p:nvPr/>
        </p:nvGrpSpPr>
        <p:grpSpPr>
          <a:xfrm>
            <a:off x="3939851" y="4058403"/>
            <a:ext cx="252845" cy="427565"/>
            <a:chOff x="2650464" y="1895417"/>
            <a:chExt cx="189634" cy="320674"/>
          </a:xfrm>
        </p:grpSpPr>
        <p:sp>
          <p:nvSpPr>
            <p:cNvPr id="117" name="Oval 116"/>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8" name="Shape 785"/>
            <p:cNvSpPr txBox="1"/>
            <p:nvPr/>
          </p:nvSpPr>
          <p:spPr>
            <a:xfrm>
              <a:off x="2650464" y="1895417"/>
              <a:ext cx="187326"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9</a:t>
              </a:r>
            </a:p>
          </p:txBody>
        </p:sp>
      </p:grpSp>
      <p:cxnSp>
        <p:nvCxnSpPr>
          <p:cNvPr id="119" name="Straight Arrow Connector 118"/>
          <p:cNvCxnSpPr/>
          <p:nvPr/>
        </p:nvCxnSpPr>
        <p:spPr>
          <a:xfrm flipH="1">
            <a:off x="6203367" y="4679776"/>
            <a:ext cx="1645901"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6457020" y="4409928"/>
            <a:ext cx="1487071" cy="353939"/>
          </a:xfrm>
          <a:prstGeom prst="rect">
            <a:avLst/>
          </a:prstGeom>
        </p:spPr>
        <p:txBody>
          <a:bodyPr wrap="none" lIns="121917" tIns="60958" rIns="121917" bIns="60958">
            <a:spAutoFit/>
          </a:bodyPr>
          <a:lstStyle/>
          <a:p>
            <a:pPr algn="r"/>
            <a:r>
              <a:rPr lang="en-SG" sz="1500" b="1" dirty="0"/>
              <a:t>EAP Response</a:t>
            </a:r>
          </a:p>
        </p:txBody>
      </p:sp>
      <p:grpSp>
        <p:nvGrpSpPr>
          <p:cNvPr id="121" name="Group 120"/>
          <p:cNvGrpSpPr/>
          <p:nvPr/>
        </p:nvGrpSpPr>
        <p:grpSpPr>
          <a:xfrm>
            <a:off x="7816165" y="4280144"/>
            <a:ext cx="616092" cy="427565"/>
            <a:chOff x="2502824" y="1895417"/>
            <a:chExt cx="462069" cy="320674"/>
          </a:xfrm>
        </p:grpSpPr>
        <p:sp>
          <p:nvSpPr>
            <p:cNvPr id="122" name="Oval 121"/>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3" name="Shape 785"/>
            <p:cNvSpPr txBox="1"/>
            <p:nvPr/>
          </p:nvSpPr>
          <p:spPr>
            <a:xfrm>
              <a:off x="2502824" y="1895417"/>
              <a:ext cx="462069"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10</a:t>
              </a:r>
            </a:p>
          </p:txBody>
        </p:sp>
      </p:grpSp>
      <p:cxnSp>
        <p:nvCxnSpPr>
          <p:cNvPr id="124" name="Straight Arrow Connector 123"/>
          <p:cNvCxnSpPr/>
          <p:nvPr/>
        </p:nvCxnSpPr>
        <p:spPr>
          <a:xfrm>
            <a:off x="4358641" y="4905832"/>
            <a:ext cx="1585892"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4268300" y="4600527"/>
            <a:ext cx="977185" cy="353939"/>
          </a:xfrm>
          <a:prstGeom prst="rect">
            <a:avLst/>
          </a:prstGeom>
        </p:spPr>
        <p:txBody>
          <a:bodyPr wrap="none" lIns="121917" tIns="60958" rIns="121917" bIns="60958">
            <a:spAutoFit/>
          </a:bodyPr>
          <a:lstStyle/>
          <a:p>
            <a:r>
              <a:rPr lang="en-SG" sz="1500" b="1" dirty="0"/>
              <a:t>EAP Fail</a:t>
            </a:r>
          </a:p>
        </p:txBody>
      </p:sp>
      <p:grpSp>
        <p:nvGrpSpPr>
          <p:cNvPr id="126" name="Group 125"/>
          <p:cNvGrpSpPr/>
          <p:nvPr/>
        </p:nvGrpSpPr>
        <p:grpSpPr>
          <a:xfrm>
            <a:off x="3775609" y="4496268"/>
            <a:ext cx="578033" cy="427565"/>
            <a:chOff x="2527282" y="1895417"/>
            <a:chExt cx="433525" cy="320674"/>
          </a:xfrm>
        </p:grpSpPr>
        <p:sp>
          <p:nvSpPr>
            <p:cNvPr id="127" name="Oval 126"/>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8" name="Shape 785"/>
            <p:cNvSpPr txBox="1"/>
            <p:nvPr/>
          </p:nvSpPr>
          <p:spPr>
            <a:xfrm>
              <a:off x="2527282" y="1895417"/>
              <a:ext cx="433525"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11</a:t>
              </a:r>
            </a:p>
          </p:txBody>
        </p:sp>
      </p:grpSp>
      <p:pic>
        <p:nvPicPr>
          <p:cNvPr id="132" name="Picture 1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040" y="818725"/>
            <a:ext cx="3609191" cy="3609191"/>
          </a:xfrm>
          <a:prstGeom prst="rect">
            <a:avLst/>
          </a:prstGeom>
          <a:ln>
            <a:noFill/>
          </a:ln>
          <a:effectLst>
            <a:outerShdw blurRad="292100" dist="139700" dir="2700000" algn="tl" rotWithShape="0">
              <a:srgbClr val="333333">
                <a:alpha val="65000"/>
              </a:srgbClr>
            </a:outerShdw>
          </a:effectLst>
        </p:spPr>
      </p:pic>
      <p:sp>
        <p:nvSpPr>
          <p:cNvPr id="205" name="Left Brace 204"/>
          <p:cNvSpPr/>
          <p:nvPr/>
        </p:nvSpPr>
        <p:spPr>
          <a:xfrm>
            <a:off x="3645470" y="3680606"/>
            <a:ext cx="213397" cy="1359068"/>
          </a:xfrm>
          <a:prstGeom prst="leftBrace">
            <a:avLst>
              <a:gd name="adj1" fmla="val 8333"/>
              <a:gd name="adj2" fmla="val 48142"/>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SG"/>
          </a:p>
        </p:txBody>
      </p:sp>
      <p:sp>
        <p:nvSpPr>
          <p:cNvPr id="206" name="Rectangle 205"/>
          <p:cNvSpPr/>
          <p:nvPr/>
        </p:nvSpPr>
        <p:spPr>
          <a:xfrm>
            <a:off x="2101485" y="3907491"/>
            <a:ext cx="1515881" cy="815604"/>
          </a:xfrm>
          <a:prstGeom prst="rect">
            <a:avLst/>
          </a:prstGeom>
        </p:spPr>
        <p:txBody>
          <a:bodyPr wrap="none" lIns="121917" tIns="60958" rIns="121917" bIns="60958">
            <a:spAutoFit/>
          </a:bodyPr>
          <a:lstStyle/>
          <a:p>
            <a:pPr algn="r"/>
            <a:r>
              <a:rPr lang="en-SG" sz="1500" b="1" dirty="0"/>
              <a:t>Pairwise</a:t>
            </a:r>
          </a:p>
          <a:p>
            <a:pPr algn="r"/>
            <a:r>
              <a:rPr lang="en-SG" sz="1500" b="1" dirty="0"/>
              <a:t>Master Key</a:t>
            </a:r>
          </a:p>
          <a:p>
            <a:pPr algn="r"/>
            <a:r>
              <a:rPr lang="en-SG" sz="1500" b="1" dirty="0"/>
              <a:t>establishment</a:t>
            </a:r>
          </a:p>
        </p:txBody>
      </p:sp>
      <p:sp>
        <p:nvSpPr>
          <p:cNvPr id="207" name="Rectangle 206"/>
          <p:cNvSpPr/>
          <p:nvPr/>
        </p:nvSpPr>
        <p:spPr>
          <a:xfrm>
            <a:off x="1693292" y="5176213"/>
            <a:ext cx="1917571" cy="584771"/>
          </a:xfrm>
          <a:prstGeom prst="rect">
            <a:avLst/>
          </a:prstGeom>
        </p:spPr>
        <p:txBody>
          <a:bodyPr wrap="none" lIns="121917" tIns="60958" rIns="121917" bIns="60958">
            <a:spAutoFit/>
          </a:bodyPr>
          <a:lstStyle/>
          <a:p>
            <a:pPr algn="r"/>
            <a:r>
              <a:rPr lang="en-SG" sz="1500" b="1" dirty="0"/>
              <a:t>Pairwise Transient</a:t>
            </a:r>
          </a:p>
          <a:p>
            <a:pPr algn="r"/>
            <a:r>
              <a:rPr lang="en-SG" sz="1500" b="1" dirty="0"/>
              <a:t>Keys exchange</a:t>
            </a:r>
          </a:p>
        </p:txBody>
      </p:sp>
      <p:sp>
        <p:nvSpPr>
          <p:cNvPr id="208" name="Left Brace 207"/>
          <p:cNvSpPr/>
          <p:nvPr/>
        </p:nvSpPr>
        <p:spPr>
          <a:xfrm>
            <a:off x="3645470" y="5127039"/>
            <a:ext cx="213397" cy="746419"/>
          </a:xfrm>
          <a:prstGeom prst="leftBrace">
            <a:avLst>
              <a:gd name="adj1" fmla="val 8333"/>
              <a:gd name="adj2" fmla="val 48142"/>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SG"/>
          </a:p>
        </p:txBody>
      </p:sp>
      <p:sp>
        <p:nvSpPr>
          <p:cNvPr id="133" name="Rectangle: Rounded Corners 132"/>
          <p:cNvSpPr/>
          <p:nvPr/>
        </p:nvSpPr>
        <p:spPr>
          <a:xfrm>
            <a:off x="4306118" y="4638747"/>
            <a:ext cx="1711785" cy="378059"/>
          </a:xfrm>
          <a:prstGeom prst="round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SG"/>
          </a:p>
        </p:txBody>
      </p:sp>
      <p:sp>
        <p:nvSpPr>
          <p:cNvPr id="134" name="Rectangle: Rounded Corners 133"/>
          <p:cNvSpPr/>
          <p:nvPr/>
        </p:nvSpPr>
        <p:spPr>
          <a:xfrm>
            <a:off x="6151665" y="5395749"/>
            <a:ext cx="1745015" cy="477707"/>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SG"/>
          </a:p>
        </p:txBody>
      </p:sp>
      <p:sp>
        <p:nvSpPr>
          <p:cNvPr id="135" name="Rectangle 134"/>
          <p:cNvSpPr/>
          <p:nvPr/>
        </p:nvSpPr>
        <p:spPr>
          <a:xfrm>
            <a:off x="8254509" y="5299497"/>
            <a:ext cx="3512779" cy="1046436"/>
          </a:xfrm>
          <a:prstGeom prst="rect">
            <a:avLst/>
          </a:prstGeom>
        </p:spPr>
        <p:txBody>
          <a:bodyPr wrap="square" lIns="121917" tIns="60958" rIns="121917" bIns="60958">
            <a:spAutoFit/>
          </a:bodyPr>
          <a:lstStyle/>
          <a:p>
            <a:r>
              <a:rPr lang="en-SG" sz="1500" b="1" dirty="0"/>
              <a:t>Client ignores EAP Fail message</a:t>
            </a:r>
          </a:p>
          <a:p>
            <a:r>
              <a:rPr lang="en-SG" sz="1500" b="1" dirty="0"/>
              <a:t>and proceeds with the 4-Way Handshake.</a:t>
            </a:r>
          </a:p>
          <a:p>
            <a:r>
              <a:rPr lang="en-SG" sz="1500" b="1" dirty="0">
                <a:solidFill>
                  <a:schemeClr val="accent4">
                    <a:lumMod val="75000"/>
                  </a:schemeClr>
                </a:solidFill>
              </a:rPr>
              <a:t>Non-compliant behaviour.</a:t>
            </a:r>
          </a:p>
        </p:txBody>
      </p:sp>
      <p:grpSp>
        <p:nvGrpSpPr>
          <p:cNvPr id="136" name="Group 135"/>
          <p:cNvGrpSpPr/>
          <p:nvPr/>
        </p:nvGrpSpPr>
        <p:grpSpPr>
          <a:xfrm>
            <a:off x="3775609" y="5080892"/>
            <a:ext cx="578033" cy="427565"/>
            <a:chOff x="2527282" y="1895417"/>
            <a:chExt cx="433525" cy="320674"/>
          </a:xfrm>
        </p:grpSpPr>
        <p:sp>
          <p:nvSpPr>
            <p:cNvPr id="137" name="Oval 136"/>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8" name="Shape 785"/>
            <p:cNvSpPr txBox="1"/>
            <p:nvPr/>
          </p:nvSpPr>
          <p:spPr>
            <a:xfrm>
              <a:off x="2527282" y="1895417"/>
              <a:ext cx="433525"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12</a:t>
              </a:r>
            </a:p>
          </p:txBody>
        </p:sp>
      </p:grpSp>
      <p:grpSp>
        <p:nvGrpSpPr>
          <p:cNvPr id="142" name="Group 141"/>
          <p:cNvGrpSpPr/>
          <p:nvPr/>
        </p:nvGrpSpPr>
        <p:grpSpPr>
          <a:xfrm>
            <a:off x="7816165" y="5303107"/>
            <a:ext cx="616092" cy="427565"/>
            <a:chOff x="2502824" y="1895417"/>
            <a:chExt cx="462069" cy="320674"/>
          </a:xfrm>
        </p:grpSpPr>
        <p:sp>
          <p:nvSpPr>
            <p:cNvPr id="187" name="Oval 186"/>
            <p:cNvSpPr/>
            <p:nvPr/>
          </p:nvSpPr>
          <p:spPr>
            <a:xfrm>
              <a:off x="2652773" y="2006541"/>
              <a:ext cx="187325" cy="193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8" name="Shape 785"/>
            <p:cNvSpPr txBox="1"/>
            <p:nvPr/>
          </p:nvSpPr>
          <p:spPr>
            <a:xfrm>
              <a:off x="2502824" y="1895417"/>
              <a:ext cx="462069" cy="320674"/>
            </a:xfrm>
            <a:prstGeom prst="rect">
              <a:avLst/>
            </a:prstGeom>
            <a:noFill/>
            <a:ln>
              <a:noFill/>
            </a:ln>
          </p:spPr>
          <p:txBody>
            <a:bodyPr lIns="94362" tIns="94362" rIns="94362" bIns="94362" anchor="t" anchorCtr="0">
              <a:noAutofit/>
            </a:bodyPr>
            <a:lstStyle/>
            <a:p>
              <a:pPr algn="ctr">
                <a:buClr>
                  <a:srgbClr val="FFFFFF"/>
                </a:buClr>
                <a:buSzPct val="25000"/>
              </a:pPr>
              <a:r>
                <a:rPr lang="en-US" sz="1900" b="1" dirty="0">
                  <a:solidFill>
                    <a:srgbClr val="FFFFFF"/>
                  </a:solidFill>
                  <a:latin typeface="Roboto" panose="02000000000000000000"/>
                  <a:ea typeface="Roboto" panose="02000000000000000000"/>
                  <a:cs typeface="Roboto" panose="02000000000000000000"/>
                  <a:sym typeface="Roboto" panose="02000000000000000000"/>
                </a:rPr>
                <a:t>13</a:t>
              </a:r>
            </a:p>
          </p:txBody>
        </p:sp>
      </p:grpSp>
      <p:pic>
        <p:nvPicPr>
          <p:cNvPr id="129" name="Picture 128" descr="A circuit board&#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6767" y="1966901"/>
            <a:ext cx="2272239" cy="1972303"/>
          </a:xfrm>
          <a:prstGeom prst="rect">
            <a:avLst/>
          </a:prstGeom>
        </p:spPr>
      </p:pic>
      <p:sp>
        <p:nvSpPr>
          <p:cNvPr id="130" name="Rectangle 129"/>
          <p:cNvSpPr/>
          <p:nvPr/>
        </p:nvSpPr>
        <p:spPr>
          <a:xfrm>
            <a:off x="7939835" y="4405573"/>
            <a:ext cx="3149696" cy="954103"/>
          </a:xfrm>
          <a:prstGeom prst="rect">
            <a:avLst/>
          </a:prstGeom>
          <a:noFill/>
        </p:spPr>
        <p:txBody>
          <a:bodyPr wrap="square" lIns="121917" tIns="60958" rIns="121917" bIns="60958">
            <a:spAutoFit/>
          </a:bodyPr>
          <a:lstStyle/>
          <a:p>
            <a:pPr algn="ct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ESP8266</a:t>
            </a:r>
            <a:b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Wi-Fi IoT Device</a:t>
            </a:r>
          </a:p>
        </p:txBody>
      </p:sp>
      <p:sp>
        <p:nvSpPr>
          <p:cNvPr id="189" name="Rectangle 188"/>
          <p:cNvSpPr/>
          <p:nvPr/>
        </p:nvSpPr>
        <p:spPr>
          <a:xfrm>
            <a:off x="2611631" y="5860778"/>
            <a:ext cx="3800981" cy="1046436"/>
          </a:xfrm>
          <a:prstGeom prst="rect">
            <a:avLst/>
          </a:prstGeom>
        </p:spPr>
        <p:txBody>
          <a:bodyPr wrap="square" lIns="121917" tIns="60958" rIns="121917" bIns="60958">
            <a:spAutoFit/>
          </a:bodyPr>
          <a:lstStyle/>
          <a:p>
            <a:r>
              <a:rPr lang="en-SG" sz="1500" b="1" dirty="0"/>
              <a:t>Invalid keys received</a:t>
            </a:r>
          </a:p>
          <a:p>
            <a:r>
              <a:rPr lang="en-SG" sz="1500" b="1" dirty="0" smtClean="0">
                <a:solidFill>
                  <a:srgbClr val="FFA500"/>
                </a:solidFill>
              </a:rPr>
              <a:t>ESP8266 </a:t>
            </a:r>
            <a:r>
              <a:rPr lang="en-SG" sz="1500" b="1" dirty="0">
                <a:solidFill>
                  <a:srgbClr val="FFA500"/>
                </a:solidFill>
              </a:rPr>
              <a:t>falls back to use a </a:t>
            </a:r>
            <a:r>
              <a:rPr lang="en-SG" sz="1500" b="1" dirty="0" smtClean="0">
                <a:solidFill>
                  <a:srgbClr val="FFA500"/>
                </a:solidFill>
              </a:rPr>
              <a:t>zero key. </a:t>
            </a:r>
            <a:endParaRPr lang="en-SG" sz="1500" b="1" dirty="0">
              <a:solidFill>
                <a:srgbClr val="FFA500"/>
              </a:solidFill>
            </a:endParaRPr>
          </a:p>
          <a:p>
            <a:r>
              <a:rPr lang="en-SG" sz="1500" b="1" dirty="0">
                <a:solidFill>
                  <a:srgbClr val="FFA500"/>
                </a:solidFill>
              </a:rPr>
              <a:t>R</a:t>
            </a:r>
            <a:r>
              <a:rPr lang="en-SG" sz="1500" b="1" dirty="0" smtClean="0">
                <a:solidFill>
                  <a:srgbClr val="FFA500"/>
                </a:solidFill>
              </a:rPr>
              <a:t>emote </a:t>
            </a:r>
            <a:r>
              <a:rPr lang="en-SG" sz="1500" b="1" dirty="0">
                <a:solidFill>
                  <a:srgbClr val="FFA500"/>
                </a:solidFill>
              </a:rPr>
              <a:t>attackers to hijack </a:t>
            </a:r>
            <a:r>
              <a:rPr lang="en-SG" sz="1500" b="1" dirty="0" smtClean="0">
                <a:solidFill>
                  <a:srgbClr val="FFA500"/>
                </a:solidFill>
              </a:rPr>
              <a:t>its communication</a:t>
            </a:r>
            <a:r>
              <a:rPr lang="en-SG" sz="1500" b="1" dirty="0">
                <a:solidFill>
                  <a:srgbClr val="FFA500"/>
                </a:solidFill>
              </a:rPr>
              <a:t>.</a:t>
            </a:r>
          </a:p>
        </p:txBody>
      </p:sp>
      <p:pic>
        <p:nvPicPr>
          <p:cNvPr id="192" name="Picture 1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3087" y="5581923"/>
            <a:ext cx="546413" cy="546413"/>
          </a:xfrm>
          <a:prstGeom prst="rect">
            <a:avLst/>
          </a:prstGeom>
          <a:ln>
            <a:noFill/>
          </a:ln>
          <a:effectLst>
            <a:outerShdw blurRad="292100" dist="139700" dir="2700000" algn="tl" rotWithShape="0">
              <a:srgbClr val="333333">
                <a:alpha val="65000"/>
              </a:srgbClr>
            </a:outerShdw>
          </a:effectLst>
        </p:spPr>
      </p:pic>
      <p:sp>
        <p:nvSpPr>
          <p:cNvPr id="98" name="Rectangle 97">
            <a:extLst>
              <a:ext uri="{FF2B5EF4-FFF2-40B4-BE49-F238E27FC236}">
                <a16:creationId xmlns:a16="http://schemas.microsoft.com/office/drawing/2014/main" xmlns="" id="{A516FC67-068F-4FB9-AABC-11668AE43DF6}"/>
              </a:ext>
            </a:extLst>
          </p:cNvPr>
          <p:cNvSpPr/>
          <p:nvPr/>
        </p:nvSpPr>
        <p:spPr>
          <a:xfrm>
            <a:off x="72287" y="4405573"/>
            <a:ext cx="3149696" cy="1369602"/>
          </a:xfrm>
          <a:prstGeom prst="rect">
            <a:avLst/>
          </a:prstGeom>
          <a:noFill/>
        </p:spPr>
        <p:txBody>
          <a:bodyPr wrap="square" lIns="121917" tIns="60958" rIns="121917" bIns="60958">
            <a:spAutoFit/>
          </a:bodyPr>
          <a:lstStyle/>
          <a:p>
            <a:pPr algn="ctr"/>
            <a:r>
              <a:rPr lang="en-US" sz="27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Ralink</a:t>
            </a:r>
            <a:endPar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RT3070 USB Dongle</a:t>
            </a:r>
          </a:p>
        </p:txBody>
      </p:sp>
    </p:spTree>
    <p:extLst>
      <p:ext uri="{BB962C8B-B14F-4D97-AF65-F5344CB8AC3E}">
        <p14:creationId xmlns:p14="http://schemas.microsoft.com/office/powerpoint/2010/main" val="343470928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rebuchet MS"/>
        <a:ea typeface="Trebuchet MS"/>
        <a:cs typeface="Trebuchet MS"/>
      </a:majorFont>
      <a:minorFont>
        <a:latin typeface="Trebuchet MS"/>
        <a:ea typeface="Trebuchet MS"/>
        <a:cs typeface="Trebuchet M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2159</TotalTime>
  <Words>1662</Words>
  <Application>Microsoft Macintosh PowerPoint</Application>
  <PresentationFormat>Custom</PresentationFormat>
  <Paragraphs>433</Paragraphs>
  <Slides>50</Slides>
  <Notes>11</Notes>
  <HiddenSlides>4</HiddenSlides>
  <MMClips>1</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ISTD Pillar Session Research Sharing</vt:lpstr>
      <vt:lpstr>What We Are?</vt:lpstr>
      <vt:lpstr>What We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Do?</vt:lpstr>
      <vt:lpstr>PowerPoint Presentation</vt:lpstr>
      <vt:lpstr>PowerPoint Presentation</vt:lpstr>
      <vt:lpstr>Software Fairness</vt:lpstr>
      <vt:lpstr>Individual Fairness</vt:lpstr>
      <vt:lpstr>Group Fairness</vt:lpstr>
      <vt:lpstr>ML-Based Software</vt:lpstr>
      <vt:lpstr>ML-Based Software</vt:lpstr>
      <vt:lpstr>Fairness Testing</vt:lpstr>
      <vt:lpstr>Objectives</vt:lpstr>
      <vt:lpstr>NLP Tasks</vt:lpstr>
      <vt:lpstr>NLP Tasks</vt:lpstr>
      <vt:lpstr>NLP Tasks</vt:lpstr>
      <vt:lpstr>Main Idea</vt:lpstr>
      <vt:lpstr>Input Grammars</vt:lpstr>
      <vt:lpstr>RAND Example</vt:lpstr>
      <vt:lpstr>RAND Example</vt:lpstr>
      <vt:lpstr>Fairness Diagnosis</vt:lpstr>
      <vt:lpstr>Fairness Diagnosis</vt:lpstr>
      <vt:lpstr>Fairness Diagnosis</vt:lpstr>
      <vt:lpstr>Fairness Diagnosis</vt:lpstr>
      <vt:lpstr>Fairness Diagnosis</vt:lpstr>
      <vt:lpstr>PROB Example</vt:lpstr>
      <vt:lpstr>Metamorphic Test Oracle</vt:lpstr>
      <vt:lpstr>Predictive Test Oracle</vt:lpstr>
      <vt:lpstr>ASTRAEA Evaluation</vt:lpstr>
      <vt:lpstr>Subject Programs</vt:lpstr>
      <vt:lpstr>RQ1 Individual Fairness (RAND)</vt:lpstr>
      <vt:lpstr>RQ2 Group Fairness (RAND)</vt:lpstr>
      <vt:lpstr>RQ3 Diagnosis and Repair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Sudipta Chattopadhyay</cp:lastModifiedBy>
  <cp:revision>77</cp:revision>
  <dcterms:modified xsi:type="dcterms:W3CDTF">2020-09-17T08:01:31Z</dcterms:modified>
</cp:coreProperties>
</file>