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0" r:id="rId1"/>
    <p:sldMasterId id="2147484285" r:id="rId2"/>
  </p:sldMasterIdLst>
  <p:notesMasterIdLst>
    <p:notesMasterId r:id="rId37"/>
  </p:notesMasterIdLst>
  <p:sldIdLst>
    <p:sldId id="402" r:id="rId3"/>
    <p:sldId id="674" r:id="rId4"/>
    <p:sldId id="672" r:id="rId5"/>
    <p:sldId id="676" r:id="rId6"/>
    <p:sldId id="573" r:id="rId7"/>
    <p:sldId id="570" r:id="rId8"/>
    <p:sldId id="682" r:id="rId9"/>
    <p:sldId id="683" r:id="rId10"/>
    <p:sldId id="626" r:id="rId11"/>
    <p:sldId id="627" r:id="rId12"/>
    <p:sldId id="571" r:id="rId13"/>
    <p:sldId id="686" r:id="rId14"/>
    <p:sldId id="591" r:id="rId15"/>
    <p:sldId id="664" r:id="rId16"/>
    <p:sldId id="583" r:id="rId17"/>
    <p:sldId id="584" r:id="rId18"/>
    <p:sldId id="589" r:id="rId19"/>
    <p:sldId id="673" r:id="rId20"/>
    <p:sldId id="597" r:id="rId21"/>
    <p:sldId id="629" r:id="rId22"/>
    <p:sldId id="684" r:id="rId23"/>
    <p:sldId id="659" r:id="rId24"/>
    <p:sldId id="685" r:id="rId25"/>
    <p:sldId id="663" r:id="rId26"/>
    <p:sldId id="665" r:id="rId27"/>
    <p:sldId id="666" r:id="rId28"/>
    <p:sldId id="681" r:id="rId29"/>
    <p:sldId id="678" r:id="rId30"/>
    <p:sldId id="667" r:id="rId31"/>
    <p:sldId id="668" r:id="rId32"/>
    <p:sldId id="670" r:id="rId33"/>
    <p:sldId id="669" r:id="rId34"/>
    <p:sldId id="679" r:id="rId35"/>
    <p:sldId id="671" r:id="rId36"/>
  </p:sldIdLst>
  <p:sldSz cx="9144000" cy="6858000" type="screen4x3"/>
  <p:notesSz cx="6794500" cy="9906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Cha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8000"/>
    <a:srgbClr val="FFFFBA"/>
    <a:srgbClr val="CCFF66"/>
    <a:srgbClr val="FFEBB3"/>
    <a:srgbClr val="CC99FF"/>
    <a:srgbClr val="D9B08D"/>
    <a:srgbClr val="66FF66"/>
    <a:srgbClr val="66FFFF"/>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364" autoAdjust="0"/>
  </p:normalViewPr>
  <p:slideViewPr>
    <p:cSldViewPr>
      <p:cViewPr varScale="1">
        <p:scale>
          <a:sx n="73" d="100"/>
          <a:sy n="73" d="100"/>
        </p:scale>
        <p:origin x="1020" y="78"/>
      </p:cViewPr>
      <p:guideLst>
        <p:guide orient="horz" pos="2160"/>
        <p:guide pos="2880"/>
      </p:guideLst>
    </p:cSldViewPr>
  </p:slideViewPr>
  <p:outlineViewPr>
    <p:cViewPr>
      <p:scale>
        <a:sx n="33" d="100"/>
        <a:sy n="33" d="100"/>
      </p:scale>
      <p:origin x="0" y="-13880"/>
    </p:cViewPr>
  </p:outlineViewPr>
  <p:notesTextViewPr>
    <p:cViewPr>
      <p:scale>
        <a:sx n="3" d="2"/>
        <a:sy n="3" d="2"/>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32" tIns="45716" rIns="91432" bIns="45716" rtlCol="0"/>
          <a:lstStyle>
            <a:lvl1pPr algn="l">
              <a:defRPr sz="1200"/>
            </a:lvl1pPr>
          </a:lstStyle>
          <a:p>
            <a:pPr>
              <a:defRPr/>
            </a:pPr>
            <a:endParaRPr lang="en-US"/>
          </a:p>
        </p:txBody>
      </p:sp>
      <p:sp>
        <p:nvSpPr>
          <p:cNvPr id="3" name="Date Placeholder 2"/>
          <p:cNvSpPr>
            <a:spLocks noGrp="1"/>
          </p:cNvSpPr>
          <p:nvPr>
            <p:ph type="dt" idx="1"/>
          </p:nvPr>
        </p:nvSpPr>
        <p:spPr>
          <a:xfrm>
            <a:off x="3848100" y="0"/>
            <a:ext cx="2944813" cy="495300"/>
          </a:xfrm>
          <a:prstGeom prst="rect">
            <a:avLst/>
          </a:prstGeom>
        </p:spPr>
        <p:txBody>
          <a:bodyPr vert="horz" lIns="91432" tIns="45716" rIns="91432" bIns="45716" rtlCol="0"/>
          <a:lstStyle>
            <a:lvl1pPr algn="r">
              <a:defRPr sz="1200"/>
            </a:lvl1pPr>
          </a:lstStyle>
          <a:p>
            <a:pPr>
              <a:defRPr/>
            </a:pPr>
            <a:fld id="{7FE9A709-E624-4B62-87CE-2C41BC7EBF8E}" type="datetimeFigureOut">
              <a:rPr lang="en-US"/>
              <a:pPr>
                <a:defRPr/>
              </a:pPr>
              <a:t>9/15/2020</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32" tIns="45716" rIns="91432" bIns="45716" rtlCol="0" anchor="ctr"/>
          <a:lstStyle/>
          <a:p>
            <a:pPr lvl="0"/>
            <a:endParaRPr lang="en-US" noProof="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32" tIns="45716" rIns="91432"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09113"/>
            <a:ext cx="2944813" cy="495300"/>
          </a:xfrm>
          <a:prstGeom prst="rect">
            <a:avLst/>
          </a:prstGeom>
        </p:spPr>
        <p:txBody>
          <a:bodyPr vert="horz" lIns="91432" tIns="45716" rIns="91432" bIns="4571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32" tIns="45716" rIns="91432" bIns="45716" rtlCol="0" anchor="b"/>
          <a:lstStyle>
            <a:lvl1pPr algn="r">
              <a:defRPr sz="1200"/>
            </a:lvl1pPr>
          </a:lstStyle>
          <a:p>
            <a:pPr>
              <a:defRPr/>
            </a:pPr>
            <a:fld id="{794F75F9-6C10-4480-AFDE-91047F126DD7}" type="slidenum">
              <a:rPr lang="en-US"/>
              <a:pPr>
                <a:defRPr/>
              </a:pPr>
              <a:t>‹#›</a:t>
            </a:fld>
            <a:endParaRPr lang="en-US"/>
          </a:p>
        </p:txBody>
      </p:sp>
    </p:spTree>
    <p:extLst>
      <p:ext uri="{BB962C8B-B14F-4D97-AF65-F5344CB8AC3E}">
        <p14:creationId xmlns:p14="http://schemas.microsoft.com/office/powerpoint/2010/main" val="627626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Artificial_general_intelligence" TargetMode="External"/><Relationship Id="rId3" Type="http://schemas.openxmlformats.org/officeDocument/2006/relationships/hyperlink" Target="https://en.wikipedia.org/wiki/2001:_A_Space_Odyssey_(film)" TargetMode="External"/><Relationship Id="rId7" Type="http://schemas.openxmlformats.org/officeDocument/2006/relationships/hyperlink" Target="https://en.wikipedia.org/wiki/Computer"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Sentience" TargetMode="External"/><Relationship Id="rId5" Type="http://schemas.openxmlformats.org/officeDocument/2006/relationships/hyperlink" Target="https://en.wikipedia.org/wiki/Algorithm" TargetMode="External"/><Relationship Id="rId10" Type="http://schemas.openxmlformats.org/officeDocument/2006/relationships/hyperlink" Target="https://en.wikipedia.org/wiki/Astronaut" TargetMode="External"/><Relationship Id="rId4" Type="http://schemas.openxmlformats.org/officeDocument/2006/relationships/hyperlink" Target="https://en.wikipedia.org/wiki/Heuristic_(computer_science)" TargetMode="External"/><Relationship Id="rId9" Type="http://schemas.openxmlformats.org/officeDocument/2006/relationships/hyperlink" Target="https://en.wikipedia.org/wiki/Discovery_On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E9ADB-2485-4A93-AC68-657D518DF81C}" type="slidenum">
              <a:rPr lang="en-US">
                <a:solidFill>
                  <a:prstClr val="black"/>
                </a:solidFill>
              </a:rPr>
              <a:pPr/>
              <a:t>1</a:t>
            </a:fld>
            <a:endParaRPr lang="en-US">
              <a:solidFill>
                <a:prstClr val="black"/>
              </a:solidFill>
            </a:endParaRPr>
          </a:p>
        </p:txBody>
      </p:sp>
      <p:sp>
        <p:nvSpPr>
          <p:cNvPr id="44034" name="Rectangle 2"/>
          <p:cNvSpPr>
            <a:spLocks noGrp="1" noRot="1" noChangeAspect="1" noChangeArrowheads="1" noTextEdit="1"/>
          </p:cNvSpPr>
          <p:nvPr>
            <p:ph type="sldImg"/>
          </p:nvPr>
        </p:nvSpPr>
        <p:spPr>
          <a:xfrm>
            <a:off x="920750" y="742950"/>
            <a:ext cx="4953000" cy="3714750"/>
          </a:xfrm>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15</a:t>
            </a:fld>
            <a:endParaRPr lang="en-US"/>
          </a:p>
        </p:txBody>
      </p:sp>
    </p:spTree>
    <p:extLst>
      <p:ext uri="{BB962C8B-B14F-4D97-AF65-F5344CB8AC3E}">
        <p14:creationId xmlns:p14="http://schemas.microsoft.com/office/powerpoint/2010/main" val="298938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Pierce</a:t>
            </a:r>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16</a:t>
            </a:fld>
            <a:endParaRPr lang="en-US"/>
          </a:p>
        </p:txBody>
      </p:sp>
    </p:spTree>
    <p:extLst>
      <p:ext uri="{BB962C8B-B14F-4D97-AF65-F5344CB8AC3E}">
        <p14:creationId xmlns:p14="http://schemas.microsoft.com/office/powerpoint/2010/main" val="2348102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IRONY: </a:t>
            </a:r>
          </a:p>
          <a:p>
            <a:r>
              <a:rPr lang="en-US" dirty="0" smtClean="0"/>
              <a:t>He is a fiction writer, a friend of John Pierce.</a:t>
            </a:r>
            <a:r>
              <a:rPr lang="en-US" baseline="0" dirty="0" smtClean="0"/>
              <a:t> He </a:t>
            </a:r>
            <a:r>
              <a:rPr lang="en-US" dirty="0" smtClean="0"/>
              <a:t>wrote a novel, with a robot name HAL. (IBM</a:t>
            </a:r>
            <a:r>
              <a:rPr lang="en-US" baseline="0" dirty="0" smtClean="0"/>
              <a:t> shift one letter</a:t>
            </a:r>
            <a:r>
              <a:rPr lang="en-US" dirty="0" smtClean="0"/>
              <a:t>).</a:t>
            </a:r>
            <a:r>
              <a:rPr lang="en-US" baseline="0" dirty="0" smtClean="0"/>
              <a:t> </a:t>
            </a:r>
            <a:r>
              <a:rPr lang="en-US" dirty="0" smtClean="0"/>
              <a:t>He wanted to challenge IBM to see if they</a:t>
            </a:r>
            <a:r>
              <a:rPr lang="en-US" baseline="0" dirty="0" smtClean="0"/>
              <a:t> can do recognition, or singing synthesis or even play chess. Now many people do, even at SUTD. Scientist did not believe, but </a:t>
            </a:r>
            <a:r>
              <a:rPr lang="en-US" baseline="0" dirty="0" smtClean="0"/>
              <a:t>fiction </a:t>
            </a:r>
            <a:r>
              <a:rPr lang="en-US" baseline="0" dirty="0" smtClean="0"/>
              <a:t>writer did. And at the end, the fiction writer was correct </a:t>
            </a:r>
            <a:r>
              <a:rPr lang="en-US" baseline="0" dirty="0" smtClean="0">
                <a:sym typeface="Wingdings" panose="05000000000000000000" pitchFamily="2" charset="2"/>
              </a:rPr>
              <a:t> </a:t>
            </a:r>
            <a:endParaRPr lang="en-US" baseline="0" dirty="0" smtClean="0">
              <a:sym typeface="Wingdings" panose="05000000000000000000" pitchFamily="2" charset="2"/>
            </a:endParaRPr>
          </a:p>
          <a:p>
            <a:endParaRPr lang="en-US" baseline="0" dirty="0" smtClean="0">
              <a:sym typeface="Wingdings" panose="05000000000000000000" pitchFamily="2" charset="2"/>
            </a:endParaRPr>
          </a:p>
          <a:p>
            <a:r>
              <a:rPr lang="en-US" sz="1200" b="0" i="0" kern="1200" dirty="0" smtClean="0">
                <a:solidFill>
                  <a:schemeClr val="tx1"/>
                </a:solidFill>
                <a:effectLst/>
                <a:latin typeface="+mn-lt"/>
                <a:ea typeface="+mn-ea"/>
                <a:cs typeface="+mn-cs"/>
              </a:rPr>
              <a:t>First appearing in the 1968 film </a:t>
            </a:r>
            <a:r>
              <a:rPr lang="en-US" sz="1200" b="0" i="1" u="none" strike="noStrike" kern="1200" dirty="0" smtClean="0">
                <a:solidFill>
                  <a:schemeClr val="tx1"/>
                </a:solidFill>
                <a:effectLst/>
                <a:latin typeface="+mn-lt"/>
                <a:ea typeface="+mn-ea"/>
                <a:cs typeface="+mn-cs"/>
                <a:hlinkClick r:id="rId3" tooltip="2001: A Space Odyssey (film)"/>
              </a:rPr>
              <a:t>2001: A Space Odyssey</a:t>
            </a:r>
            <a:r>
              <a:rPr lang="en-US" sz="1200" b="0" i="0" kern="1200" dirty="0" smtClean="0">
                <a:solidFill>
                  <a:schemeClr val="tx1"/>
                </a:solidFill>
                <a:effectLst/>
                <a:latin typeface="+mn-lt"/>
                <a:ea typeface="+mn-ea"/>
                <a:cs typeface="+mn-cs"/>
              </a:rPr>
              <a:t>, HAL (</a:t>
            </a:r>
            <a:r>
              <a:rPr lang="en-US" sz="1200" b="1" i="0" u="none" strike="noStrike" kern="1200" dirty="0" smtClean="0">
                <a:solidFill>
                  <a:schemeClr val="tx1"/>
                </a:solidFill>
                <a:effectLst/>
                <a:latin typeface="+mn-lt"/>
                <a:ea typeface="+mn-ea"/>
                <a:cs typeface="+mn-cs"/>
                <a:hlinkClick r:id="rId4" tooltip="Heuristic (computer science)"/>
              </a:rPr>
              <a:t>H</a:t>
            </a:r>
            <a:r>
              <a:rPr lang="en-US" sz="1200" b="0" i="0" u="none" strike="noStrike" kern="1200" dirty="0" smtClean="0">
                <a:solidFill>
                  <a:schemeClr val="tx1"/>
                </a:solidFill>
                <a:effectLst/>
                <a:latin typeface="+mn-lt"/>
                <a:ea typeface="+mn-ea"/>
                <a:cs typeface="+mn-cs"/>
                <a:hlinkClick r:id="rId4" tooltip="Heuristic (computer science)"/>
              </a:rPr>
              <a:t>euristically</a:t>
            </a:r>
            <a:r>
              <a:rPr lang="en-US" sz="1200" b="0" i="0" kern="1200" dirty="0" smtClean="0">
                <a:solidFill>
                  <a:schemeClr val="tx1"/>
                </a:solidFill>
                <a:effectLst/>
                <a:latin typeface="+mn-lt"/>
                <a:ea typeface="+mn-ea"/>
                <a:cs typeface="+mn-cs"/>
              </a:rPr>
              <a:t> Programmed </a:t>
            </a:r>
            <a:r>
              <a:rPr lang="en-US" sz="1200" b="1" i="0" u="none" strike="noStrike" kern="1200" dirty="0" err="1" smtClean="0">
                <a:solidFill>
                  <a:schemeClr val="tx1"/>
                </a:solidFill>
                <a:effectLst/>
                <a:latin typeface="+mn-lt"/>
                <a:ea typeface="+mn-ea"/>
                <a:cs typeface="+mn-cs"/>
                <a:hlinkClick r:id="rId5" tooltip="Algorithm"/>
              </a:rPr>
              <a:t>AL</a:t>
            </a:r>
            <a:r>
              <a:rPr lang="en-US" sz="1200" b="0" i="0" u="none" strike="noStrike" kern="1200" dirty="0" err="1" smtClean="0">
                <a:solidFill>
                  <a:schemeClr val="tx1"/>
                </a:solidFill>
                <a:effectLst/>
                <a:latin typeface="+mn-lt"/>
                <a:ea typeface="+mn-ea"/>
                <a:cs typeface="+mn-cs"/>
                <a:hlinkClick r:id="rId5" tooltip="Algorithm"/>
              </a:rPr>
              <a:t>gorithmic</a:t>
            </a:r>
            <a:r>
              <a:rPr lang="en-US" sz="1200" b="0" i="0" kern="1200" dirty="0" smtClean="0">
                <a:solidFill>
                  <a:schemeClr val="tx1"/>
                </a:solidFill>
                <a:effectLst/>
                <a:latin typeface="+mn-lt"/>
                <a:ea typeface="+mn-ea"/>
                <a:cs typeface="+mn-cs"/>
              </a:rPr>
              <a:t> Computer) is a </a:t>
            </a:r>
            <a:r>
              <a:rPr lang="en-US" sz="1200" b="0" i="0" u="none" strike="noStrike" kern="1200" dirty="0" smtClean="0">
                <a:solidFill>
                  <a:schemeClr val="tx1"/>
                </a:solidFill>
                <a:effectLst/>
                <a:latin typeface="+mn-lt"/>
                <a:ea typeface="+mn-ea"/>
                <a:cs typeface="+mn-cs"/>
                <a:hlinkClick r:id="rId6" tooltip="Sentience"/>
              </a:rPr>
              <a:t>sentient</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tooltip="Computer"/>
              </a:rPr>
              <a:t>computer</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8" tooltip="Artificial general intelligence"/>
              </a:rPr>
              <a:t>artificial general intelligence</a:t>
            </a:r>
            <a:r>
              <a:rPr lang="en-US" sz="1200" b="0" i="0" kern="1200" dirty="0" smtClean="0">
                <a:solidFill>
                  <a:schemeClr val="tx1"/>
                </a:solidFill>
                <a:effectLst/>
                <a:latin typeface="+mn-lt"/>
                <a:ea typeface="+mn-ea"/>
                <a:cs typeface="+mn-cs"/>
              </a:rPr>
              <a:t>) that controls the systems of the </a:t>
            </a:r>
            <a:r>
              <a:rPr lang="en-US" sz="1200" b="0" i="1" u="none" strike="noStrike" kern="1200" dirty="0" smtClean="0">
                <a:solidFill>
                  <a:schemeClr val="tx1"/>
                </a:solidFill>
                <a:effectLst/>
                <a:latin typeface="+mn-lt"/>
                <a:ea typeface="+mn-ea"/>
                <a:cs typeface="+mn-cs"/>
                <a:hlinkClick r:id="rId9" tooltip="Discovery One"/>
              </a:rPr>
              <a:t>Discovery One</a:t>
            </a:r>
            <a:r>
              <a:rPr lang="en-US" sz="1200" b="0" i="0" kern="1200" dirty="0" smtClean="0">
                <a:solidFill>
                  <a:schemeClr val="tx1"/>
                </a:solidFill>
                <a:effectLst/>
                <a:latin typeface="+mn-lt"/>
                <a:ea typeface="+mn-ea"/>
                <a:cs typeface="+mn-cs"/>
              </a:rPr>
              <a:t> spacecraft and interacts with the ship's </a:t>
            </a:r>
            <a:r>
              <a:rPr lang="en-US" sz="1200" b="0" i="0" u="none" strike="noStrike" kern="1200" dirty="0" smtClean="0">
                <a:solidFill>
                  <a:schemeClr val="tx1"/>
                </a:solidFill>
                <a:effectLst/>
                <a:latin typeface="+mn-lt"/>
                <a:ea typeface="+mn-ea"/>
                <a:cs typeface="+mn-cs"/>
                <a:hlinkClick r:id="rId10" tooltip="Astronaut"/>
              </a:rPr>
              <a:t>astronaut</a:t>
            </a:r>
            <a:r>
              <a:rPr lang="en-US" sz="1200" b="0" i="0" kern="1200" dirty="0" smtClean="0">
                <a:solidFill>
                  <a:schemeClr val="tx1"/>
                </a:solidFill>
                <a:effectLst/>
                <a:latin typeface="+mn-lt"/>
                <a:ea typeface="+mn-ea"/>
                <a:cs typeface="+mn-cs"/>
              </a:rPr>
              <a:t> crew.</a:t>
            </a:r>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17</a:t>
            </a:fld>
            <a:endParaRPr lang="en-US"/>
          </a:p>
        </p:txBody>
      </p:sp>
    </p:spTree>
    <p:extLst>
      <p:ext uri="{BB962C8B-B14F-4D97-AF65-F5344CB8AC3E}">
        <p14:creationId xmlns:p14="http://schemas.microsoft.com/office/powerpoint/2010/main" val="32160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18</a:t>
            </a:fld>
            <a:endParaRPr lang="en-US"/>
          </a:p>
        </p:txBody>
      </p:sp>
    </p:spTree>
    <p:extLst>
      <p:ext uri="{BB962C8B-B14F-4D97-AF65-F5344CB8AC3E}">
        <p14:creationId xmlns:p14="http://schemas.microsoft.com/office/powerpoint/2010/main" val="2719158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latin typeface="Arial" charset="0"/>
              </a:rPr>
              <a:t>Chinese character: to listen, has been used for 4000 years</a:t>
            </a:r>
            <a:r>
              <a:rPr lang="en-US" baseline="0" dirty="0" smtClean="0">
                <a:latin typeface="Arial" charset="0"/>
              </a:rPr>
              <a:t> until today. It says that to listen, you need to have the ear, eyes (attention), and the heart. In the ancient time, people already knew you need an eye, ear and heart to make sense of the meaning. </a:t>
            </a:r>
            <a:endParaRPr lang="en-SG" dirty="0">
              <a:latin typeface="Arial" charset="0"/>
            </a:endParaRPr>
          </a:p>
        </p:txBody>
      </p:sp>
      <p:sp>
        <p:nvSpPr>
          <p:cNvPr id="30724" name="Slide Number Placeholder 3"/>
          <p:cNvSpPr>
            <a:spLocks noGrp="1"/>
          </p:cNvSpPr>
          <p:nvPr>
            <p:ph type="sldNum" sz="quarter" idx="5"/>
          </p:nvPr>
        </p:nvSpPr>
        <p:spPr>
          <a:noFill/>
        </p:spPr>
        <p:txBody>
          <a:bodyPr/>
          <a:lstStyle/>
          <a:p>
            <a:fld id="{79C79909-0F19-4187-B439-388A1B389298}" type="slidenum">
              <a:rPr lang="en-GB" smtClean="0">
                <a:latin typeface="Arial" charset="0"/>
              </a:rPr>
              <a:pPr/>
              <a:t>19</a:t>
            </a:fld>
            <a:endParaRPr lang="en-GB">
              <a:latin typeface="Arial" charset="0"/>
            </a:endParaRPr>
          </a:p>
        </p:txBody>
      </p:sp>
    </p:spTree>
    <p:extLst>
      <p:ext uri="{BB962C8B-B14F-4D97-AF65-F5344CB8AC3E}">
        <p14:creationId xmlns:p14="http://schemas.microsoft.com/office/powerpoint/2010/main" val="306149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20</a:t>
            </a:fld>
            <a:endParaRPr lang="en-US"/>
          </a:p>
        </p:txBody>
      </p:sp>
    </p:spTree>
    <p:extLst>
      <p:ext uri="{BB962C8B-B14F-4D97-AF65-F5344CB8AC3E}">
        <p14:creationId xmlns:p14="http://schemas.microsoft.com/office/powerpoint/2010/main" val="75466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25</a:t>
            </a:fld>
            <a:endParaRPr lang="en-US"/>
          </a:p>
        </p:txBody>
      </p:sp>
    </p:spTree>
    <p:extLst>
      <p:ext uri="{BB962C8B-B14F-4D97-AF65-F5344CB8AC3E}">
        <p14:creationId xmlns:p14="http://schemas.microsoft.com/office/powerpoint/2010/main" val="78434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dirty="0" err="1" smtClean="0"/>
              <a:t>vc</a:t>
            </a:r>
            <a:r>
              <a:rPr lang="en-US" dirty="0" smtClean="0"/>
              <a:t> technology has advanced rapidly over the last few decades</a:t>
            </a:r>
            <a:r>
              <a:rPr lang="en-US" baseline="0" dirty="0" smtClean="0"/>
              <a:t> due to its application. Here you can see some of the application areas.</a:t>
            </a:r>
            <a:endParaRPr lang="en-SG" dirty="0" smtClean="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26</a:t>
            </a:fld>
            <a:endParaRPr lang="en-US"/>
          </a:p>
        </p:txBody>
      </p:sp>
    </p:spTree>
    <p:extLst>
      <p:ext uri="{BB962C8B-B14F-4D97-AF65-F5344CB8AC3E}">
        <p14:creationId xmlns:p14="http://schemas.microsoft.com/office/powerpoint/2010/main" val="198067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29</a:t>
            </a:fld>
            <a:endParaRPr lang="en-US"/>
          </a:p>
        </p:txBody>
      </p:sp>
    </p:spTree>
    <p:extLst>
      <p:ext uri="{BB962C8B-B14F-4D97-AF65-F5344CB8AC3E}">
        <p14:creationId xmlns:p14="http://schemas.microsoft.com/office/powerpoint/2010/main" val="261075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30</a:t>
            </a:fld>
            <a:endParaRPr lang="en-US"/>
          </a:p>
        </p:txBody>
      </p:sp>
    </p:spTree>
    <p:extLst>
      <p:ext uri="{BB962C8B-B14F-4D97-AF65-F5344CB8AC3E}">
        <p14:creationId xmlns:p14="http://schemas.microsoft.com/office/powerpoint/2010/main" val="68273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of these places, I mostly</a:t>
            </a:r>
            <a:r>
              <a:rPr lang="en-US" baseline="0" dirty="0" smtClean="0"/>
              <a:t> do speech and ML research. </a:t>
            </a:r>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3</a:t>
            </a:fld>
            <a:endParaRPr lang="en-US"/>
          </a:p>
        </p:txBody>
      </p:sp>
    </p:spTree>
    <p:extLst>
      <p:ext uri="{BB962C8B-B14F-4D97-AF65-F5344CB8AC3E}">
        <p14:creationId xmlns:p14="http://schemas.microsoft.com/office/powerpoint/2010/main" val="1772015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31</a:t>
            </a:fld>
            <a:endParaRPr lang="en-US"/>
          </a:p>
        </p:txBody>
      </p:sp>
    </p:spTree>
    <p:extLst>
      <p:ext uri="{BB962C8B-B14F-4D97-AF65-F5344CB8AC3E}">
        <p14:creationId xmlns:p14="http://schemas.microsoft.com/office/powerpoint/2010/main" val="350789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32</a:t>
            </a:fld>
            <a:endParaRPr lang="en-US"/>
          </a:p>
        </p:txBody>
      </p:sp>
    </p:spTree>
    <p:extLst>
      <p:ext uri="{BB962C8B-B14F-4D97-AF65-F5344CB8AC3E}">
        <p14:creationId xmlns:p14="http://schemas.microsoft.com/office/powerpoint/2010/main" val="2100429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33</a:t>
            </a:fld>
            <a:endParaRPr lang="en-US"/>
          </a:p>
        </p:txBody>
      </p:sp>
    </p:spTree>
    <p:extLst>
      <p:ext uri="{BB962C8B-B14F-4D97-AF65-F5344CB8AC3E}">
        <p14:creationId xmlns:p14="http://schemas.microsoft.com/office/powerpoint/2010/main" val="146413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4</a:t>
            </a:fld>
            <a:endParaRPr lang="en-US"/>
          </a:p>
        </p:txBody>
      </p:sp>
    </p:spTree>
    <p:extLst>
      <p:ext uri="{BB962C8B-B14F-4D97-AF65-F5344CB8AC3E}">
        <p14:creationId xmlns:p14="http://schemas.microsoft.com/office/powerpoint/2010/main" val="226079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5</a:t>
            </a:fld>
            <a:endParaRPr lang="en-US"/>
          </a:p>
        </p:txBody>
      </p:sp>
    </p:spTree>
    <p:extLst>
      <p:ext uri="{BB962C8B-B14F-4D97-AF65-F5344CB8AC3E}">
        <p14:creationId xmlns:p14="http://schemas.microsoft.com/office/powerpoint/2010/main" val="302685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are speech generation, speech recognition, and speech communication between 2 person (like coding, decoding, transmission </a:t>
            </a:r>
            <a:r>
              <a:rPr lang="en-US" sz="1200" kern="1200" baseline="0" dirty="0" err="1" smtClean="0">
                <a:solidFill>
                  <a:schemeClr val="tx1"/>
                </a:solidFill>
                <a:effectLst/>
                <a:latin typeface="+mn-lt"/>
                <a:ea typeface="+mn-ea"/>
                <a:cs typeface="+mn-cs"/>
              </a:rPr>
              <a:t>etc</a:t>
            </a:r>
            <a:r>
              <a:rPr lang="en-US" sz="1200" kern="1200" baseline="0" dirty="0" smtClean="0">
                <a:solidFill>
                  <a:schemeClr val="tx1"/>
                </a:solidFill>
                <a:effectLst/>
                <a:latin typeface="+mn-lt"/>
                <a:ea typeface="+mn-ea"/>
                <a:cs typeface="+mn-cs"/>
              </a:rPr>
              <a:t>). This whole thing is called speech chain. Speech information processing is to use AI to emulate every step in this chain to perform human-human &amp; human-machine communication.</a:t>
            </a:r>
            <a:endParaRPr lang="en-SG" sz="1200" kern="1200" dirty="0">
              <a:solidFill>
                <a:schemeClr val="tx1"/>
              </a:solidFill>
              <a:effectLst/>
              <a:latin typeface="+mn-lt"/>
              <a:ea typeface="+mn-ea"/>
              <a:cs typeface="+mn-cs"/>
            </a:endParaRPr>
          </a:p>
          <a:p>
            <a:endParaRPr lang="en-US" dirty="0" smtClean="0"/>
          </a:p>
          <a:p>
            <a:r>
              <a:rPr lang="en-US" dirty="0" smtClean="0"/>
              <a:t>In speech generation there is feedback control. When we talk, we also hear what we say. </a:t>
            </a:r>
          </a:p>
          <a:p>
            <a:r>
              <a:rPr lang="en-US" dirty="0" smtClean="0"/>
              <a:t>I would like to say a</a:t>
            </a:r>
            <a:r>
              <a:rPr lang="en-US" baseline="0" dirty="0" smtClean="0"/>
              <a:t> word (or concept) in our brain it is linguistic level. While we actually say it using lips, mouth and oral organs, it is physiological level. The moment we say, it become a waveform, acoustic signal. Then sound goes to our ear and many physical things happening there, and then we understand the words we hear. Speech processing is to process every step in this chain, and even more. </a:t>
            </a:r>
            <a:endParaRPr lang="en-SG" dirty="0"/>
          </a:p>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6</a:t>
            </a:fld>
            <a:endParaRPr lang="en-US"/>
          </a:p>
        </p:txBody>
      </p:sp>
    </p:spTree>
    <p:extLst>
      <p:ext uri="{BB962C8B-B14F-4D97-AF65-F5344CB8AC3E}">
        <p14:creationId xmlns:p14="http://schemas.microsoft.com/office/powerpoint/2010/main" val="420019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FAF582E-4D68-48AD-BEDE-2E52EB09B314}" type="slidenum">
              <a:rPr lang="zh-CN" altLang="en-US" smtClean="0">
                <a:latin typeface="Arial" charset="0"/>
              </a:rPr>
              <a:pPr/>
              <a:t>8</a:t>
            </a:fld>
            <a:endParaRPr lang="en-US" altLang="zh-CN">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latin typeface="Arial" charset="0"/>
              </a:rPr>
              <a:t>South east Asia has lots of languages. </a:t>
            </a:r>
            <a:r>
              <a:rPr lang="en-US" baseline="0" dirty="0" smtClean="0">
                <a:latin typeface="Arial" charset="0"/>
              </a:rPr>
              <a:t>Every language requires synthesis and recognition for advanced technology, and actually to perform recognition and synthesis; we may need to use different approaches for different languages. For example </a:t>
            </a:r>
            <a:r>
              <a:rPr lang="en-US" baseline="0" dirty="0" err="1" smtClean="0">
                <a:latin typeface="Arial" charset="0"/>
              </a:rPr>
              <a:t>synthezing</a:t>
            </a:r>
            <a:r>
              <a:rPr lang="en-US" baseline="0" dirty="0" smtClean="0">
                <a:latin typeface="Arial" charset="0"/>
              </a:rPr>
              <a:t> a tonal language (Chinese, Vietnamese…) is actually very different than synthesizing English. </a:t>
            </a:r>
          </a:p>
          <a:p>
            <a:pPr eaLnBrk="1" hangingPunct="1"/>
            <a:endParaRPr lang="en-US" baseline="0" dirty="0" smtClean="0">
              <a:latin typeface="Arial" charset="0"/>
            </a:endParaRPr>
          </a:p>
          <a:p>
            <a:pPr eaLnBrk="1" hangingPunct="1"/>
            <a:r>
              <a:rPr lang="en-US" baseline="0" dirty="0" smtClean="0">
                <a:latin typeface="Arial" charset="0"/>
              </a:rPr>
              <a:t>For example: Recognition &amp; synthesis… In English: different tones are considered noise, where as in Chinese it is a crucial information. In Chinese synthesis, we try to model different tones, while in English we do not do this. </a:t>
            </a:r>
          </a:p>
          <a:p>
            <a:pPr eaLnBrk="1" hangingPunct="1"/>
            <a:endParaRPr lang="en-US" baseline="0" dirty="0" smtClean="0">
              <a:latin typeface="Arial" charset="0"/>
            </a:endParaRPr>
          </a:p>
          <a:p>
            <a:pPr eaLnBrk="1" hangingPunct="1"/>
            <a:r>
              <a:rPr lang="en-US" baseline="0" dirty="0" smtClean="0">
                <a:latin typeface="Arial" charset="0"/>
              </a:rPr>
              <a:t>We’re in Singapore where many languages are spoken. So we need speech technologies to ease our life in many aspects. </a:t>
            </a:r>
            <a:endParaRPr lang="en-US" dirty="0">
              <a:latin typeface="Arial" charset="0"/>
            </a:endParaRPr>
          </a:p>
        </p:txBody>
      </p:sp>
    </p:spTree>
    <p:extLst>
      <p:ext uri="{BB962C8B-B14F-4D97-AF65-F5344CB8AC3E}">
        <p14:creationId xmlns:p14="http://schemas.microsoft.com/office/powerpoint/2010/main" val="222222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FAF582E-4D68-48AD-BEDE-2E52EB09B314}" type="slidenum">
              <a:rPr lang="zh-CN" altLang="en-US" smtClean="0">
                <a:latin typeface="Arial" charset="0"/>
              </a:rPr>
              <a:pPr/>
              <a:t>9</a:t>
            </a:fld>
            <a:endParaRPr lang="en-US" altLang="zh-CN">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latin typeface="Arial" charset="0"/>
              </a:rPr>
              <a:t>South east Asia has lots of languages. </a:t>
            </a:r>
            <a:r>
              <a:rPr lang="en-US" baseline="0" dirty="0" smtClean="0">
                <a:latin typeface="Arial" charset="0"/>
              </a:rPr>
              <a:t>Every language requires synthesis and recognition for advanced technology, and actually to perform recognition and synthesis; we may need to use different approaches for different languages. For example </a:t>
            </a:r>
            <a:r>
              <a:rPr lang="en-US" baseline="0" dirty="0" err="1" smtClean="0">
                <a:latin typeface="Arial" charset="0"/>
              </a:rPr>
              <a:t>synthezing</a:t>
            </a:r>
            <a:r>
              <a:rPr lang="en-US" baseline="0" dirty="0" smtClean="0">
                <a:latin typeface="Arial" charset="0"/>
              </a:rPr>
              <a:t> a tonal language (Chinese, Vietnamese…) is actually very different than synthesizing English. </a:t>
            </a:r>
          </a:p>
          <a:p>
            <a:pPr eaLnBrk="1" hangingPunct="1"/>
            <a:endParaRPr lang="en-US" baseline="0" dirty="0" smtClean="0">
              <a:latin typeface="Arial" charset="0"/>
            </a:endParaRPr>
          </a:p>
          <a:p>
            <a:pPr eaLnBrk="1" hangingPunct="1"/>
            <a:r>
              <a:rPr lang="en-US" baseline="0" dirty="0" smtClean="0">
                <a:latin typeface="Arial" charset="0"/>
              </a:rPr>
              <a:t>For example: Recognition &amp; synthesis… In English: different tones are considered noise, where as in Chinese it is a crucial information. In Chinese synthesis, we try to model different tones, while in English we do not do this. </a:t>
            </a:r>
          </a:p>
          <a:p>
            <a:pPr eaLnBrk="1" hangingPunct="1"/>
            <a:endParaRPr lang="en-US" baseline="0" dirty="0" smtClean="0">
              <a:latin typeface="Arial" charset="0"/>
            </a:endParaRPr>
          </a:p>
          <a:p>
            <a:pPr eaLnBrk="1" hangingPunct="1"/>
            <a:r>
              <a:rPr lang="en-US" baseline="0" dirty="0" smtClean="0">
                <a:latin typeface="Arial" charset="0"/>
              </a:rPr>
              <a:t>We’re in Singapore where many languages are spoken. So we need speech technologies to ease our life in many aspects. </a:t>
            </a:r>
            <a:endParaRPr lang="en-US" dirty="0">
              <a:latin typeface="Arial" charset="0"/>
            </a:endParaRPr>
          </a:p>
        </p:txBody>
      </p:sp>
    </p:spTree>
    <p:extLst>
      <p:ext uri="{BB962C8B-B14F-4D97-AF65-F5344CB8AC3E}">
        <p14:creationId xmlns:p14="http://schemas.microsoft.com/office/powerpoint/2010/main" val="277534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11</a:t>
            </a:fld>
            <a:endParaRPr lang="en-US"/>
          </a:p>
        </p:txBody>
      </p:sp>
    </p:spTree>
    <p:extLst>
      <p:ext uri="{BB962C8B-B14F-4D97-AF65-F5344CB8AC3E}">
        <p14:creationId xmlns:p14="http://schemas.microsoft.com/office/powerpoint/2010/main" val="49401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794F75F9-6C10-4480-AFDE-91047F126DD7}" type="slidenum">
              <a:rPr lang="en-US" smtClean="0"/>
              <a:pPr>
                <a:defRPr/>
              </a:pPr>
              <a:t>13</a:t>
            </a:fld>
            <a:endParaRPr lang="en-US"/>
          </a:p>
        </p:txBody>
      </p:sp>
    </p:spTree>
    <p:extLst>
      <p:ext uri="{BB962C8B-B14F-4D97-AF65-F5344CB8AC3E}">
        <p14:creationId xmlns:p14="http://schemas.microsoft.com/office/powerpoint/2010/main" val="3599531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202" name="Rectangle 10"/>
          <p:cNvSpPr>
            <a:spLocks noChangeArrowheads="1"/>
          </p:cNvSpPr>
          <p:nvPr userDrawn="1"/>
        </p:nvSpPr>
        <p:spPr bwMode="auto">
          <a:xfrm>
            <a:off x="0" y="0"/>
            <a:ext cx="9144000" cy="4953239"/>
          </a:xfrm>
          <a:prstGeom prst="rect">
            <a:avLst/>
          </a:prstGeom>
          <a:solidFill>
            <a:srgbClr val="FF6600"/>
          </a:solidFill>
          <a:ln w="9525">
            <a:noFill/>
            <a:miter lim="800000"/>
            <a:headEnd/>
            <a:tailEnd/>
          </a:ln>
          <a:effectLst/>
        </p:spPr>
        <p:txBody>
          <a:bodyPr wrap="none" lIns="82442" tIns="41221" rIns="82442" bIns="41221" anchor="ctr"/>
          <a:lstStyle/>
          <a:p>
            <a:endParaRPr lang="en-US" sz="2200">
              <a:solidFill>
                <a:srgbClr val="000000"/>
              </a:solidFill>
            </a:endParaRPr>
          </a:p>
        </p:txBody>
      </p:sp>
      <p:sp>
        <p:nvSpPr>
          <p:cNvPr id="8203" name="Rectangle 11"/>
          <p:cNvSpPr>
            <a:spLocks noChangeArrowheads="1"/>
          </p:cNvSpPr>
          <p:nvPr userDrawn="1"/>
        </p:nvSpPr>
        <p:spPr bwMode="auto">
          <a:xfrm>
            <a:off x="0" y="6604318"/>
            <a:ext cx="9144000" cy="253682"/>
          </a:xfrm>
          <a:prstGeom prst="rect">
            <a:avLst/>
          </a:prstGeom>
          <a:solidFill>
            <a:srgbClr val="FF6600"/>
          </a:solidFill>
          <a:ln w="9525">
            <a:noFill/>
            <a:miter lim="800000"/>
            <a:headEnd/>
            <a:tailEnd/>
          </a:ln>
          <a:effectLst/>
        </p:spPr>
        <p:txBody>
          <a:bodyPr wrap="none" lIns="82442" tIns="41221" rIns="82442" bIns="41221" anchor="ctr"/>
          <a:lstStyle/>
          <a:p>
            <a:endParaRPr lang="en-US" sz="2200">
              <a:solidFill>
                <a:srgbClr val="000000"/>
              </a:solidFill>
            </a:endParaRPr>
          </a:p>
        </p:txBody>
      </p:sp>
      <p:sp>
        <p:nvSpPr>
          <p:cNvPr id="8194" name="Rectangle 2"/>
          <p:cNvSpPr>
            <a:spLocks noGrp="1" noChangeArrowheads="1"/>
          </p:cNvSpPr>
          <p:nvPr>
            <p:ph type="ctrTitle"/>
          </p:nvPr>
        </p:nvSpPr>
        <p:spPr>
          <a:xfrm>
            <a:off x="549069" y="1375899"/>
            <a:ext cx="8098767" cy="1582285"/>
          </a:xfrm>
        </p:spPr>
        <p:txBody>
          <a:bodyPr/>
          <a:lstStyle>
            <a:lvl1pPr algn="ctr">
              <a:defRPr sz="5400">
                <a:solidFill>
                  <a:schemeClr val="bg1"/>
                </a:solidFill>
              </a:defRPr>
            </a:lvl1pPr>
          </a:lstStyle>
          <a:p>
            <a:r>
              <a:rPr lang="en-GB"/>
              <a:t>Click to edit Master title style</a:t>
            </a:r>
          </a:p>
        </p:txBody>
      </p:sp>
      <p:pic>
        <p:nvPicPr>
          <p:cNvPr id="8205" name="Picture 13"/>
          <p:cNvPicPr>
            <a:picLocks noChangeAspect="1" noChangeArrowheads="1"/>
          </p:cNvPicPr>
          <p:nvPr userDrawn="1"/>
        </p:nvPicPr>
        <p:blipFill>
          <a:blip r:embed="rId2"/>
          <a:srcRect/>
          <a:stretch>
            <a:fillRect/>
          </a:stretch>
        </p:blipFill>
        <p:spPr bwMode="auto">
          <a:xfrm>
            <a:off x="3363047" y="5198322"/>
            <a:ext cx="2317815" cy="1136550"/>
          </a:xfrm>
          <a:prstGeom prst="rect">
            <a:avLst/>
          </a:prstGeom>
          <a:noFill/>
        </p:spPr>
      </p:pic>
    </p:spTree>
    <p:extLst>
      <p:ext uri="{BB962C8B-B14F-4D97-AF65-F5344CB8AC3E}">
        <p14:creationId xmlns:p14="http://schemas.microsoft.com/office/powerpoint/2010/main" val="143607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354BF72-ACA3-44A4-878A-614A75F1CF45}" type="slidenum">
              <a:rPr lang="en-GB" smtClean="0"/>
              <a:pPr/>
              <a:t>‹#›</a:t>
            </a:fld>
            <a:endParaRPr lang="en-GB" sz="1400"/>
          </a:p>
        </p:txBody>
      </p:sp>
    </p:spTree>
    <p:extLst>
      <p:ext uri="{BB962C8B-B14F-4D97-AF65-F5344CB8AC3E}">
        <p14:creationId xmlns:p14="http://schemas.microsoft.com/office/powerpoint/2010/main" val="39600476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F354BF72-ACA3-44A4-878A-614A75F1CF45}" type="slidenum">
              <a:rPr lang="en-GB" smtClean="0"/>
              <a:pPr/>
              <a:t>‹#›</a:t>
            </a:fld>
            <a:endParaRPr lang="en-GB" sz="1400"/>
          </a:p>
        </p:txBody>
      </p:sp>
    </p:spTree>
    <p:extLst>
      <p:ext uri="{BB962C8B-B14F-4D97-AF65-F5344CB8AC3E}">
        <p14:creationId xmlns:p14="http://schemas.microsoft.com/office/powerpoint/2010/main" val="296588739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F354BF72-ACA3-44A4-878A-614A75F1CF45}" type="slidenum">
              <a:rPr lang="en-GB" smtClean="0"/>
              <a:pPr/>
              <a:t>‹#›</a:t>
            </a:fld>
            <a:endParaRPr lang="en-GB" sz="1400"/>
          </a:p>
        </p:txBody>
      </p:sp>
    </p:spTree>
    <p:extLst>
      <p:ext uri="{BB962C8B-B14F-4D97-AF65-F5344CB8AC3E}">
        <p14:creationId xmlns:p14="http://schemas.microsoft.com/office/powerpoint/2010/main" val="26750821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F354BF72-ACA3-44A4-878A-614A75F1CF45}" type="slidenum">
              <a:rPr lang="en-GB" smtClean="0"/>
              <a:pPr/>
              <a:t>‹#›</a:t>
            </a:fld>
            <a:endParaRPr lang="en-GB" sz="1400"/>
          </a:p>
        </p:txBody>
      </p:sp>
    </p:spTree>
    <p:extLst>
      <p:ext uri="{BB962C8B-B14F-4D97-AF65-F5344CB8AC3E}">
        <p14:creationId xmlns:p14="http://schemas.microsoft.com/office/powerpoint/2010/main" val="8999196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SG"/>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354BF72-ACA3-44A4-878A-614A75F1CF45}" type="slidenum">
              <a:rPr lang="en-GB" smtClean="0"/>
              <a:pPr/>
              <a:t>‹#›</a:t>
            </a:fld>
            <a:endParaRPr lang="en-GB" sz="1400"/>
          </a:p>
        </p:txBody>
      </p:sp>
    </p:spTree>
    <p:extLst>
      <p:ext uri="{BB962C8B-B14F-4D97-AF65-F5344CB8AC3E}">
        <p14:creationId xmlns:p14="http://schemas.microsoft.com/office/powerpoint/2010/main" val="185004804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SG"/>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S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354BF72-ACA3-44A4-878A-614A75F1CF45}" type="slidenum">
              <a:rPr lang="en-GB" smtClean="0"/>
              <a:pPr/>
              <a:t>‹#›</a:t>
            </a:fld>
            <a:endParaRPr lang="en-GB" sz="1400"/>
          </a:p>
        </p:txBody>
      </p:sp>
    </p:spTree>
    <p:extLst>
      <p:ext uri="{BB962C8B-B14F-4D97-AF65-F5344CB8AC3E}">
        <p14:creationId xmlns:p14="http://schemas.microsoft.com/office/powerpoint/2010/main" val="242250551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77693E4-C871-4A11-9A28-7FDAD6AD934A}" type="slidenum">
              <a:rPr lang="en-GB" smtClean="0"/>
              <a:pPr/>
              <a:t>‹#›</a:t>
            </a:fld>
            <a:endParaRPr lang="en-GB" sz="1400">
              <a:solidFill>
                <a:srgbClr val="000000"/>
              </a:solidFill>
            </a:endParaRPr>
          </a:p>
        </p:txBody>
      </p:sp>
    </p:spTree>
    <p:extLst>
      <p:ext uri="{BB962C8B-B14F-4D97-AF65-F5344CB8AC3E}">
        <p14:creationId xmlns:p14="http://schemas.microsoft.com/office/powerpoint/2010/main" val="101007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354BF72-ACA3-44A4-878A-614A75F1CF45}" type="slidenum">
              <a:rPr lang="en-GB" smtClean="0"/>
              <a:pPr/>
              <a:t>‹#›</a:t>
            </a:fld>
            <a:endParaRPr lang="en-GB" sz="1400"/>
          </a:p>
        </p:txBody>
      </p:sp>
    </p:spTree>
    <p:extLst>
      <p:ext uri="{BB962C8B-B14F-4D97-AF65-F5344CB8AC3E}">
        <p14:creationId xmlns:p14="http://schemas.microsoft.com/office/powerpoint/2010/main" val="3156581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70B3CE18-A588-438A-818D-D402E37F5853}" type="slidenum">
              <a:rPr lang="en-GB"/>
              <a:pPr/>
              <a:t>‹#›</a:t>
            </a:fld>
            <a:endParaRPr lang="en-GB" sz="1400">
              <a:solidFill>
                <a:srgbClr val="000000"/>
              </a:solidFill>
            </a:endParaRPr>
          </a:p>
        </p:txBody>
      </p:sp>
      <p:sp>
        <p:nvSpPr>
          <p:cNvPr id="4" name="Title 1"/>
          <p:cNvSpPr>
            <a:spLocks noGrp="1"/>
          </p:cNvSpPr>
          <p:nvPr>
            <p:ph type="title"/>
          </p:nvPr>
        </p:nvSpPr>
        <p:spPr>
          <a:xfrm>
            <a:off x="550499" y="290946"/>
            <a:ext cx="6518763" cy="1143717"/>
          </a:xfrm>
        </p:spPr>
        <p:txBody>
          <a:bodyPr/>
          <a:lstStyle/>
          <a:p>
            <a:r>
              <a:rPr lang="en-US"/>
              <a:t>Click to edit Master title style</a:t>
            </a:r>
          </a:p>
        </p:txBody>
      </p:sp>
      <p:sp>
        <p:nvSpPr>
          <p:cNvPr id="5" name="Shape 24"/>
          <p:cNvSpPr>
            <a:spLocks noGrp="1"/>
          </p:cNvSpPr>
          <p:nvPr>
            <p:ph type="body" idx="1"/>
          </p:nvPr>
        </p:nvSpPr>
        <p:spPr>
          <a:xfrm>
            <a:off x="550499" y="1641047"/>
            <a:ext cx="7771327" cy="461929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31051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70B3CE18-A588-438A-818D-D402E37F5853}" type="slidenum">
              <a:rPr lang="en-GB"/>
              <a:pPr/>
              <a:t>‹#›</a:t>
            </a:fld>
            <a:endParaRPr lang="en-GB" sz="1400">
              <a:solidFill>
                <a:srgbClr val="000000"/>
              </a:solidFill>
            </a:endParaRPr>
          </a:p>
        </p:txBody>
      </p:sp>
      <p:sp>
        <p:nvSpPr>
          <p:cNvPr id="4" name="Title 1"/>
          <p:cNvSpPr>
            <a:spLocks noGrp="1"/>
          </p:cNvSpPr>
          <p:nvPr>
            <p:ph type="title"/>
          </p:nvPr>
        </p:nvSpPr>
        <p:spPr>
          <a:xfrm>
            <a:off x="550499" y="290946"/>
            <a:ext cx="6518763" cy="1143717"/>
          </a:xfrm>
        </p:spPr>
        <p:txBody>
          <a:bodyPr/>
          <a:lstStyle/>
          <a:p>
            <a:r>
              <a:rPr lang="en-US"/>
              <a:t>Click to edit Master title style</a:t>
            </a:r>
          </a:p>
        </p:txBody>
      </p:sp>
      <p:sp>
        <p:nvSpPr>
          <p:cNvPr id="5" name="Shape 24"/>
          <p:cNvSpPr>
            <a:spLocks noGrp="1"/>
          </p:cNvSpPr>
          <p:nvPr>
            <p:ph type="body" idx="1"/>
          </p:nvPr>
        </p:nvSpPr>
        <p:spPr>
          <a:xfrm>
            <a:off x="550499" y="1641047"/>
            <a:ext cx="7771327" cy="461929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25900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Slide Number Placeholder 4"/>
          <p:cNvSpPr>
            <a:spLocks noGrp="1"/>
          </p:cNvSpPr>
          <p:nvPr>
            <p:ph type="sldNum" sz="quarter" idx="11"/>
          </p:nvPr>
        </p:nvSpPr>
        <p:spPr/>
        <p:txBody>
          <a:bodyPr/>
          <a:lstStyle>
            <a:lvl1pPr>
              <a:defRPr/>
            </a:lvl1pPr>
          </a:lstStyle>
          <a:p>
            <a:fld id="{FDAFAA84-93FD-4C2C-AE46-F7D42BEF3958}" type="slidenum">
              <a:rPr lang="en-GB"/>
              <a:pPr/>
              <a:t>‹#›</a:t>
            </a:fld>
            <a:endParaRPr lang="en-GB" sz="1400">
              <a:solidFill>
                <a:srgbClr val="000000"/>
              </a:solidFill>
            </a:endParaRPr>
          </a:p>
        </p:txBody>
      </p:sp>
    </p:spTree>
    <p:extLst>
      <p:ext uri="{BB962C8B-B14F-4D97-AF65-F5344CB8AC3E}">
        <p14:creationId xmlns:p14="http://schemas.microsoft.com/office/powerpoint/2010/main" val="1638208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70B3CE18-A588-438A-818D-D402E37F5853}" type="slidenum">
              <a:rPr lang="en-GB"/>
              <a:pPr/>
              <a:t>‹#›</a:t>
            </a:fld>
            <a:endParaRPr lang="en-GB" sz="1400">
              <a:solidFill>
                <a:srgbClr val="000000"/>
              </a:solidFill>
            </a:endParaRPr>
          </a:p>
        </p:txBody>
      </p:sp>
      <p:sp>
        <p:nvSpPr>
          <p:cNvPr id="4" name="Title 1"/>
          <p:cNvSpPr>
            <a:spLocks noGrp="1"/>
          </p:cNvSpPr>
          <p:nvPr>
            <p:ph type="title"/>
          </p:nvPr>
        </p:nvSpPr>
        <p:spPr>
          <a:xfrm>
            <a:off x="550499" y="290946"/>
            <a:ext cx="6518763" cy="1143717"/>
          </a:xfrm>
        </p:spPr>
        <p:txBody>
          <a:bodyPr/>
          <a:lstStyle/>
          <a:p>
            <a:r>
              <a:rPr lang="en-US"/>
              <a:t>Click to edit Master title style</a:t>
            </a:r>
          </a:p>
        </p:txBody>
      </p:sp>
      <p:sp>
        <p:nvSpPr>
          <p:cNvPr id="5" name="Shape 24"/>
          <p:cNvSpPr>
            <a:spLocks noGrp="1"/>
          </p:cNvSpPr>
          <p:nvPr>
            <p:ph type="body" idx="1"/>
          </p:nvPr>
        </p:nvSpPr>
        <p:spPr>
          <a:xfrm>
            <a:off x="550499" y="1641047"/>
            <a:ext cx="7771327" cy="461929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709773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70B3CE18-A588-438A-818D-D402E37F5853}" type="slidenum">
              <a:rPr lang="en-GB"/>
              <a:pPr/>
              <a:t>‹#›</a:t>
            </a:fld>
            <a:endParaRPr lang="en-GB" sz="1400">
              <a:solidFill>
                <a:srgbClr val="000000"/>
              </a:solidFill>
            </a:endParaRPr>
          </a:p>
        </p:txBody>
      </p:sp>
      <p:sp>
        <p:nvSpPr>
          <p:cNvPr id="4" name="Title 1"/>
          <p:cNvSpPr>
            <a:spLocks noGrp="1"/>
          </p:cNvSpPr>
          <p:nvPr>
            <p:ph type="title"/>
          </p:nvPr>
        </p:nvSpPr>
        <p:spPr>
          <a:xfrm>
            <a:off x="550499" y="290946"/>
            <a:ext cx="6518763" cy="1143717"/>
          </a:xfrm>
        </p:spPr>
        <p:txBody>
          <a:bodyPr/>
          <a:lstStyle/>
          <a:p>
            <a:r>
              <a:rPr lang="en-US"/>
              <a:t>Click to edit Master title style</a:t>
            </a:r>
          </a:p>
        </p:txBody>
      </p:sp>
      <p:sp>
        <p:nvSpPr>
          <p:cNvPr id="5" name="Shape 24"/>
          <p:cNvSpPr>
            <a:spLocks noGrp="1"/>
          </p:cNvSpPr>
          <p:nvPr>
            <p:ph type="body" idx="1"/>
          </p:nvPr>
        </p:nvSpPr>
        <p:spPr>
          <a:xfrm>
            <a:off x="550499" y="1641047"/>
            <a:ext cx="7771327" cy="461929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320160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70B3CE18-A588-438A-818D-D402E37F5853}" type="slidenum">
              <a:rPr lang="en-GB"/>
              <a:pPr/>
              <a:t>‹#›</a:t>
            </a:fld>
            <a:endParaRPr lang="en-GB" sz="1400">
              <a:solidFill>
                <a:srgbClr val="000000"/>
              </a:solidFill>
            </a:endParaRPr>
          </a:p>
        </p:txBody>
      </p:sp>
      <p:sp>
        <p:nvSpPr>
          <p:cNvPr id="4" name="Title 1"/>
          <p:cNvSpPr>
            <a:spLocks noGrp="1"/>
          </p:cNvSpPr>
          <p:nvPr>
            <p:ph type="title"/>
          </p:nvPr>
        </p:nvSpPr>
        <p:spPr>
          <a:xfrm>
            <a:off x="550499" y="290946"/>
            <a:ext cx="6518763" cy="1143717"/>
          </a:xfrm>
        </p:spPr>
        <p:txBody>
          <a:bodyPr/>
          <a:lstStyle/>
          <a:p>
            <a:r>
              <a:rPr lang="en-US"/>
              <a:t>Click to edit Master title style</a:t>
            </a:r>
          </a:p>
        </p:txBody>
      </p:sp>
      <p:sp>
        <p:nvSpPr>
          <p:cNvPr id="5" name="Shape 24"/>
          <p:cNvSpPr>
            <a:spLocks noGrp="1"/>
          </p:cNvSpPr>
          <p:nvPr>
            <p:ph type="body" idx="1"/>
          </p:nvPr>
        </p:nvSpPr>
        <p:spPr>
          <a:xfrm>
            <a:off x="550499" y="1641047"/>
            <a:ext cx="7771327" cy="461929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52174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70B3CE18-A588-438A-818D-D402E37F5853}" type="slidenum">
              <a:rPr lang="en-GB"/>
              <a:pPr/>
              <a:t>‹#›</a:t>
            </a:fld>
            <a:endParaRPr lang="en-GB" sz="1400">
              <a:solidFill>
                <a:srgbClr val="000000"/>
              </a:solidFill>
            </a:endParaRPr>
          </a:p>
        </p:txBody>
      </p:sp>
      <p:sp>
        <p:nvSpPr>
          <p:cNvPr id="4" name="Title 1"/>
          <p:cNvSpPr>
            <a:spLocks noGrp="1"/>
          </p:cNvSpPr>
          <p:nvPr>
            <p:ph type="title"/>
          </p:nvPr>
        </p:nvSpPr>
        <p:spPr>
          <a:xfrm>
            <a:off x="550499" y="290946"/>
            <a:ext cx="6518763" cy="1143717"/>
          </a:xfrm>
        </p:spPr>
        <p:txBody>
          <a:bodyPr/>
          <a:lstStyle/>
          <a:p>
            <a:r>
              <a:rPr lang="en-US"/>
              <a:t>Click to edit Master title style</a:t>
            </a:r>
          </a:p>
        </p:txBody>
      </p:sp>
      <p:sp>
        <p:nvSpPr>
          <p:cNvPr id="5" name="Shape 24"/>
          <p:cNvSpPr>
            <a:spLocks noGrp="1"/>
          </p:cNvSpPr>
          <p:nvPr>
            <p:ph type="body" idx="1"/>
          </p:nvPr>
        </p:nvSpPr>
        <p:spPr>
          <a:xfrm>
            <a:off x="550499" y="1641047"/>
            <a:ext cx="7771327" cy="461929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85570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2198587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70B3CE18-A588-438A-818D-D402E37F5853}" type="slidenum">
              <a:rPr lang="en-GB"/>
              <a:pPr/>
              <a:t>‹#›</a:t>
            </a:fld>
            <a:endParaRPr lang="en-GB" sz="1400">
              <a:solidFill>
                <a:srgbClr val="000000"/>
              </a:solidFill>
            </a:endParaRPr>
          </a:p>
        </p:txBody>
      </p:sp>
      <p:sp>
        <p:nvSpPr>
          <p:cNvPr id="4" name="Title 1"/>
          <p:cNvSpPr>
            <a:spLocks noGrp="1"/>
          </p:cNvSpPr>
          <p:nvPr>
            <p:ph type="title"/>
          </p:nvPr>
        </p:nvSpPr>
        <p:spPr>
          <a:xfrm>
            <a:off x="550499" y="290946"/>
            <a:ext cx="6518763" cy="1143717"/>
          </a:xfrm>
        </p:spPr>
        <p:txBody>
          <a:bodyPr/>
          <a:lstStyle/>
          <a:p>
            <a:r>
              <a:rPr lang="en-US"/>
              <a:t>Click to edit Master title style</a:t>
            </a:r>
          </a:p>
        </p:txBody>
      </p:sp>
      <p:sp>
        <p:nvSpPr>
          <p:cNvPr id="5" name="Shape 24"/>
          <p:cNvSpPr>
            <a:spLocks noGrp="1"/>
          </p:cNvSpPr>
          <p:nvPr>
            <p:ph type="body" idx="1"/>
          </p:nvPr>
        </p:nvSpPr>
        <p:spPr>
          <a:xfrm>
            <a:off x="550499" y="1641047"/>
            <a:ext cx="7771327" cy="461929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27252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F77693E4-C871-4A11-9A28-7FDAD6AD934A}" type="slidenum">
              <a:rPr lang="en-GB"/>
              <a:pPr/>
              <a:t>‹#›</a:t>
            </a:fld>
            <a:endParaRPr lang="en-GB" sz="1400">
              <a:solidFill>
                <a:srgbClr val="000000"/>
              </a:solidFill>
            </a:endParaRPr>
          </a:p>
        </p:txBody>
      </p:sp>
      <p:sp>
        <p:nvSpPr>
          <p:cNvPr id="6" name="Shape 24"/>
          <p:cNvSpPr>
            <a:spLocks noGrp="1"/>
          </p:cNvSpPr>
          <p:nvPr>
            <p:ph type="body" idx="1"/>
          </p:nvPr>
        </p:nvSpPr>
        <p:spPr>
          <a:xfrm>
            <a:off x="550499" y="1641047"/>
            <a:ext cx="7771327" cy="461929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5247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34AE5-381E-2B4F-AC26-2F604AE86E68}"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259357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SG"/>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354BF72-ACA3-44A4-878A-614A75F1CF45}" type="slidenum">
              <a:rPr lang="en-GB" smtClean="0"/>
              <a:pPr/>
              <a:t>‹#›</a:t>
            </a:fld>
            <a:endParaRPr lang="en-GB" sz="1400"/>
          </a:p>
        </p:txBody>
      </p:sp>
    </p:spTree>
    <p:extLst>
      <p:ext uri="{BB962C8B-B14F-4D97-AF65-F5344CB8AC3E}">
        <p14:creationId xmlns:p14="http://schemas.microsoft.com/office/powerpoint/2010/main" val="3328604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DAFAA84-93FD-4C2C-AE46-F7D42BEF3958}" type="slidenum">
              <a:rPr lang="en-GB" smtClean="0"/>
              <a:pPr/>
              <a:t>‹#›</a:t>
            </a:fld>
            <a:endParaRPr lang="en-GB" sz="1400">
              <a:solidFill>
                <a:srgbClr val="000000"/>
              </a:solidFill>
            </a:endParaRPr>
          </a:p>
        </p:txBody>
      </p:sp>
    </p:spTree>
    <p:extLst>
      <p:ext uri="{BB962C8B-B14F-4D97-AF65-F5344CB8AC3E}">
        <p14:creationId xmlns:p14="http://schemas.microsoft.com/office/powerpoint/2010/main" val="189008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SG"/>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354BF72-ACA3-44A4-878A-614A75F1CF45}" type="slidenum">
              <a:rPr lang="en-GB" smtClean="0"/>
              <a:pPr/>
              <a:t>‹#›</a:t>
            </a:fld>
            <a:endParaRPr lang="en-GB" sz="1400"/>
          </a:p>
        </p:txBody>
      </p:sp>
    </p:spTree>
    <p:extLst>
      <p:ext uri="{BB962C8B-B14F-4D97-AF65-F5344CB8AC3E}">
        <p14:creationId xmlns:p14="http://schemas.microsoft.com/office/powerpoint/2010/main" val="35056859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499" y="290946"/>
            <a:ext cx="6518763" cy="1143717"/>
          </a:xfrm>
          <a:prstGeom prst="rect">
            <a:avLst/>
          </a:prstGeom>
          <a:noFill/>
          <a:ln w="9525">
            <a:noFill/>
            <a:miter lim="800000"/>
            <a:headEnd/>
            <a:tailEnd/>
          </a:ln>
          <a:effectLst/>
        </p:spPr>
        <p:txBody>
          <a:bodyPr vert="horz" wrap="square" lIns="91408" tIns="45703" rIns="91408" bIns="45703"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50499" y="1641047"/>
            <a:ext cx="7771327" cy="4619296"/>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550499" y="6334872"/>
            <a:ext cx="1904583" cy="45720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defTabSz="914595">
              <a:defRPr sz="900">
                <a:solidFill>
                  <a:srgbClr val="003399"/>
                </a:solidFill>
              </a:defRPr>
            </a:lvl1pPr>
          </a:lstStyle>
          <a:p>
            <a:endParaRPr lang="en-GB"/>
          </a:p>
        </p:txBody>
      </p:sp>
      <p:sp>
        <p:nvSpPr>
          <p:cNvPr id="1030" name="Rectangle 6"/>
          <p:cNvSpPr>
            <a:spLocks noGrp="1" noChangeArrowheads="1"/>
          </p:cNvSpPr>
          <p:nvPr>
            <p:ph type="sldNum" sz="quarter" idx="4"/>
          </p:nvPr>
        </p:nvSpPr>
        <p:spPr bwMode="auto">
          <a:xfrm>
            <a:off x="6931995" y="6334872"/>
            <a:ext cx="1904583" cy="45720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r" defTabSz="914595">
              <a:defRPr sz="900">
                <a:solidFill>
                  <a:srgbClr val="003399"/>
                </a:solidFill>
              </a:defRPr>
            </a:lvl1pPr>
          </a:lstStyle>
          <a:p>
            <a:fld id="{F354BF72-ACA3-44A4-878A-614A75F1CF45}" type="slidenum">
              <a:rPr lang="en-GB"/>
              <a:pPr/>
              <a:t>‹#›</a:t>
            </a:fld>
            <a:endParaRPr lang="en-GB" sz="1400"/>
          </a:p>
        </p:txBody>
      </p:sp>
      <p:sp>
        <p:nvSpPr>
          <p:cNvPr id="1031" name="Rectangle 7"/>
          <p:cNvSpPr>
            <a:spLocks noChangeArrowheads="1"/>
          </p:cNvSpPr>
          <p:nvPr userDrawn="1"/>
        </p:nvSpPr>
        <p:spPr bwMode="auto">
          <a:xfrm>
            <a:off x="0" y="6608618"/>
            <a:ext cx="9144000" cy="260848"/>
          </a:xfrm>
          <a:prstGeom prst="rect">
            <a:avLst/>
          </a:prstGeom>
          <a:solidFill>
            <a:srgbClr val="003399"/>
          </a:solidFill>
          <a:ln w="9525">
            <a:noFill/>
            <a:miter lim="800000"/>
            <a:headEnd/>
            <a:tailEnd/>
          </a:ln>
          <a:effectLst/>
        </p:spPr>
        <p:txBody>
          <a:bodyPr wrap="none" lIns="82442" tIns="41221" rIns="82442" bIns="41221" anchor="ctr"/>
          <a:lstStyle/>
          <a:p>
            <a:endParaRPr lang="en-US" sz="2200">
              <a:solidFill>
                <a:srgbClr val="000000"/>
              </a:solidFill>
            </a:endParaRPr>
          </a:p>
        </p:txBody>
      </p:sp>
      <p:sp>
        <p:nvSpPr>
          <p:cNvPr id="1032" name="Rectangle 8"/>
          <p:cNvSpPr>
            <a:spLocks noChangeArrowheads="1"/>
          </p:cNvSpPr>
          <p:nvPr userDrawn="1"/>
        </p:nvSpPr>
        <p:spPr bwMode="auto">
          <a:xfrm>
            <a:off x="0" y="0"/>
            <a:ext cx="9144000" cy="253682"/>
          </a:xfrm>
          <a:prstGeom prst="rect">
            <a:avLst/>
          </a:prstGeom>
          <a:solidFill>
            <a:srgbClr val="003399"/>
          </a:solidFill>
          <a:ln w="9525">
            <a:noFill/>
            <a:miter lim="800000"/>
            <a:headEnd/>
            <a:tailEnd/>
          </a:ln>
          <a:effectLst/>
        </p:spPr>
        <p:txBody>
          <a:bodyPr wrap="none" lIns="82442" tIns="41221" rIns="82442" bIns="41221" anchor="ctr"/>
          <a:lstStyle/>
          <a:p>
            <a:endParaRPr lang="en-US" sz="2200">
              <a:solidFill>
                <a:srgbClr val="000000"/>
              </a:solidFill>
            </a:endParaRPr>
          </a:p>
        </p:txBody>
      </p:sp>
      <p:pic>
        <p:nvPicPr>
          <p:cNvPr id="1034" name="Picture 10"/>
          <p:cNvPicPr>
            <a:picLocks noChangeAspect="1" noChangeArrowheads="1"/>
          </p:cNvPicPr>
          <p:nvPr userDrawn="1"/>
        </p:nvPicPr>
        <p:blipFill>
          <a:blip r:embed="rId8"/>
          <a:srcRect/>
          <a:stretch>
            <a:fillRect/>
          </a:stretch>
        </p:blipFill>
        <p:spPr bwMode="auto">
          <a:xfrm>
            <a:off x="7412431" y="389838"/>
            <a:ext cx="1452745" cy="712315"/>
          </a:xfrm>
          <a:prstGeom prst="rect">
            <a:avLst/>
          </a:prstGeom>
          <a:noFill/>
        </p:spPr>
      </p:pic>
    </p:spTree>
    <p:extLst>
      <p:ext uri="{BB962C8B-B14F-4D97-AF65-F5344CB8AC3E}">
        <p14:creationId xmlns:p14="http://schemas.microsoft.com/office/powerpoint/2010/main" val="1673307586"/>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8" r:id="rId6"/>
  </p:sldLayoutIdLst>
  <p:hf hdr="0" ftr="0" dt="0"/>
  <p:txStyles>
    <p:titleStyle>
      <a:lvl1pPr algn="l" defTabSz="914595" rtl="0" fontAlgn="base">
        <a:spcBef>
          <a:spcPct val="0"/>
        </a:spcBef>
        <a:spcAft>
          <a:spcPct val="0"/>
        </a:spcAft>
        <a:defRPr sz="3200" b="1">
          <a:solidFill>
            <a:srgbClr val="FF6600"/>
          </a:solidFill>
          <a:latin typeface="+mj-lt"/>
          <a:ea typeface="+mj-ea"/>
          <a:cs typeface="+mj-cs"/>
        </a:defRPr>
      </a:lvl1pPr>
      <a:lvl2pPr algn="l" defTabSz="914595" rtl="0" fontAlgn="base">
        <a:spcBef>
          <a:spcPct val="0"/>
        </a:spcBef>
        <a:spcAft>
          <a:spcPct val="0"/>
        </a:spcAft>
        <a:defRPr sz="3200" b="1">
          <a:solidFill>
            <a:srgbClr val="FF6600"/>
          </a:solidFill>
          <a:latin typeface="Arial" charset="0"/>
        </a:defRPr>
      </a:lvl2pPr>
      <a:lvl3pPr algn="l" defTabSz="914595" rtl="0" fontAlgn="base">
        <a:spcBef>
          <a:spcPct val="0"/>
        </a:spcBef>
        <a:spcAft>
          <a:spcPct val="0"/>
        </a:spcAft>
        <a:defRPr sz="3200" b="1">
          <a:solidFill>
            <a:srgbClr val="FF6600"/>
          </a:solidFill>
          <a:latin typeface="Arial" charset="0"/>
        </a:defRPr>
      </a:lvl3pPr>
      <a:lvl4pPr algn="l" defTabSz="914595" rtl="0" fontAlgn="base">
        <a:spcBef>
          <a:spcPct val="0"/>
        </a:spcBef>
        <a:spcAft>
          <a:spcPct val="0"/>
        </a:spcAft>
        <a:defRPr sz="3200" b="1">
          <a:solidFill>
            <a:srgbClr val="FF6600"/>
          </a:solidFill>
          <a:latin typeface="Arial" charset="0"/>
        </a:defRPr>
      </a:lvl4pPr>
      <a:lvl5pPr algn="l" defTabSz="914595" rtl="0" fontAlgn="base">
        <a:spcBef>
          <a:spcPct val="0"/>
        </a:spcBef>
        <a:spcAft>
          <a:spcPct val="0"/>
        </a:spcAft>
        <a:defRPr sz="3200" b="1">
          <a:solidFill>
            <a:srgbClr val="FF6600"/>
          </a:solidFill>
          <a:latin typeface="Arial" charset="0"/>
        </a:defRPr>
      </a:lvl5pPr>
      <a:lvl6pPr marL="412212" algn="l" defTabSz="914595" rtl="0" fontAlgn="base">
        <a:spcBef>
          <a:spcPct val="0"/>
        </a:spcBef>
        <a:spcAft>
          <a:spcPct val="0"/>
        </a:spcAft>
        <a:defRPr sz="3200" b="1">
          <a:solidFill>
            <a:srgbClr val="FF6600"/>
          </a:solidFill>
          <a:latin typeface="Arial" charset="0"/>
        </a:defRPr>
      </a:lvl6pPr>
      <a:lvl7pPr marL="824423" algn="l" defTabSz="914595" rtl="0" fontAlgn="base">
        <a:spcBef>
          <a:spcPct val="0"/>
        </a:spcBef>
        <a:spcAft>
          <a:spcPct val="0"/>
        </a:spcAft>
        <a:defRPr sz="3200" b="1">
          <a:solidFill>
            <a:srgbClr val="FF6600"/>
          </a:solidFill>
          <a:latin typeface="Arial" charset="0"/>
        </a:defRPr>
      </a:lvl7pPr>
      <a:lvl8pPr marL="1236635" algn="l" defTabSz="914595" rtl="0" fontAlgn="base">
        <a:spcBef>
          <a:spcPct val="0"/>
        </a:spcBef>
        <a:spcAft>
          <a:spcPct val="0"/>
        </a:spcAft>
        <a:defRPr sz="3200" b="1">
          <a:solidFill>
            <a:srgbClr val="FF6600"/>
          </a:solidFill>
          <a:latin typeface="Arial" charset="0"/>
        </a:defRPr>
      </a:lvl8pPr>
      <a:lvl9pPr marL="1648846" algn="l" defTabSz="914595" rtl="0" fontAlgn="base">
        <a:spcBef>
          <a:spcPct val="0"/>
        </a:spcBef>
        <a:spcAft>
          <a:spcPct val="0"/>
        </a:spcAft>
        <a:defRPr sz="3200" b="1">
          <a:solidFill>
            <a:srgbClr val="FF6600"/>
          </a:solidFill>
          <a:latin typeface="Arial" charset="0"/>
        </a:defRPr>
      </a:lvl9pPr>
    </p:titleStyle>
    <p:bodyStyle>
      <a:lvl1pPr algn="l" defTabSz="914595" rtl="0" fontAlgn="base">
        <a:spcBef>
          <a:spcPct val="20000"/>
        </a:spcBef>
        <a:spcAft>
          <a:spcPct val="0"/>
        </a:spcAft>
        <a:defRPr sz="2300" b="1">
          <a:solidFill>
            <a:srgbClr val="003399"/>
          </a:solidFill>
          <a:latin typeface="+mn-lt"/>
          <a:ea typeface="+mn-ea"/>
          <a:cs typeface="+mn-cs"/>
        </a:defRPr>
      </a:lvl1pPr>
      <a:lvl2pPr marL="337784" indent="5725" algn="l" defTabSz="914595" rtl="0" fontAlgn="base">
        <a:spcBef>
          <a:spcPct val="20000"/>
        </a:spcBef>
        <a:spcAft>
          <a:spcPct val="0"/>
        </a:spcAft>
        <a:defRPr sz="2300">
          <a:solidFill>
            <a:srgbClr val="003399"/>
          </a:solidFill>
          <a:latin typeface="+mn-lt"/>
        </a:defRPr>
      </a:lvl2pPr>
      <a:lvl3pPr marL="681294" algn="l" defTabSz="914595" rtl="0" fontAlgn="base">
        <a:spcBef>
          <a:spcPct val="20000"/>
        </a:spcBef>
        <a:spcAft>
          <a:spcPct val="0"/>
        </a:spcAft>
        <a:defRPr sz="2000" b="1">
          <a:solidFill>
            <a:srgbClr val="FF6600"/>
          </a:solidFill>
          <a:latin typeface="+mn-lt"/>
        </a:defRPr>
      </a:lvl3pPr>
      <a:lvl4pPr marL="1030529" indent="5725" algn="l" defTabSz="914595" rtl="0" fontAlgn="base">
        <a:spcBef>
          <a:spcPct val="20000"/>
        </a:spcBef>
        <a:spcAft>
          <a:spcPct val="0"/>
        </a:spcAft>
        <a:defRPr sz="2000" i="1">
          <a:solidFill>
            <a:srgbClr val="003399"/>
          </a:solidFill>
          <a:latin typeface="+mn-lt"/>
        </a:defRPr>
      </a:lvl4pPr>
      <a:lvl5pPr marL="1374038" algn="l" defTabSz="914595" rtl="0" fontAlgn="base">
        <a:spcBef>
          <a:spcPct val="20000"/>
        </a:spcBef>
        <a:spcAft>
          <a:spcPct val="0"/>
        </a:spcAft>
        <a:defRPr sz="1800">
          <a:solidFill>
            <a:srgbClr val="003399"/>
          </a:solidFill>
          <a:latin typeface="+mn-lt"/>
        </a:defRPr>
      </a:lvl5pPr>
      <a:lvl6pPr marL="1786250" algn="l" defTabSz="914595" rtl="0" fontAlgn="base">
        <a:spcBef>
          <a:spcPct val="20000"/>
        </a:spcBef>
        <a:spcAft>
          <a:spcPct val="0"/>
        </a:spcAft>
        <a:defRPr sz="1800">
          <a:solidFill>
            <a:srgbClr val="003399"/>
          </a:solidFill>
          <a:latin typeface="+mn-lt"/>
        </a:defRPr>
      </a:lvl6pPr>
      <a:lvl7pPr marL="2198461" algn="l" defTabSz="914595" rtl="0" fontAlgn="base">
        <a:spcBef>
          <a:spcPct val="20000"/>
        </a:spcBef>
        <a:spcAft>
          <a:spcPct val="0"/>
        </a:spcAft>
        <a:defRPr sz="1800">
          <a:solidFill>
            <a:srgbClr val="003399"/>
          </a:solidFill>
          <a:latin typeface="+mn-lt"/>
        </a:defRPr>
      </a:lvl7pPr>
      <a:lvl8pPr marL="2610673" algn="l" defTabSz="914595" rtl="0" fontAlgn="base">
        <a:spcBef>
          <a:spcPct val="20000"/>
        </a:spcBef>
        <a:spcAft>
          <a:spcPct val="0"/>
        </a:spcAft>
        <a:defRPr sz="1800">
          <a:solidFill>
            <a:srgbClr val="003399"/>
          </a:solidFill>
          <a:latin typeface="+mn-lt"/>
        </a:defRPr>
      </a:lvl8pPr>
      <a:lvl9pPr marL="3022884" algn="l" defTabSz="914595" rtl="0" fontAlgn="base">
        <a:spcBef>
          <a:spcPct val="20000"/>
        </a:spcBef>
        <a:spcAft>
          <a:spcPct val="0"/>
        </a:spcAft>
        <a:defRPr sz="1800">
          <a:solidFill>
            <a:srgbClr val="003399"/>
          </a:solidFill>
          <a:latin typeface="+mn-lt"/>
        </a:defRPr>
      </a:lvl9pPr>
    </p:bodyStyle>
    <p:otherStyle>
      <a:defPPr>
        <a:defRPr lang="en-US"/>
      </a:defPPr>
      <a:lvl1pPr marL="0" algn="l" defTabSz="824423" rtl="0" eaLnBrk="1" latinLnBrk="0" hangingPunct="1">
        <a:defRPr sz="1600" kern="1200">
          <a:solidFill>
            <a:schemeClr val="tx1"/>
          </a:solidFill>
          <a:latin typeface="+mn-lt"/>
          <a:ea typeface="+mn-ea"/>
          <a:cs typeface="+mn-cs"/>
        </a:defRPr>
      </a:lvl1pPr>
      <a:lvl2pPr marL="412212" algn="l" defTabSz="824423" rtl="0" eaLnBrk="1" latinLnBrk="0" hangingPunct="1">
        <a:defRPr sz="1600" kern="1200">
          <a:solidFill>
            <a:schemeClr val="tx1"/>
          </a:solidFill>
          <a:latin typeface="+mn-lt"/>
          <a:ea typeface="+mn-ea"/>
          <a:cs typeface="+mn-cs"/>
        </a:defRPr>
      </a:lvl2pPr>
      <a:lvl3pPr marL="824423" algn="l" defTabSz="824423" rtl="0" eaLnBrk="1" latinLnBrk="0" hangingPunct="1">
        <a:defRPr sz="1600" kern="1200">
          <a:solidFill>
            <a:schemeClr val="tx1"/>
          </a:solidFill>
          <a:latin typeface="+mn-lt"/>
          <a:ea typeface="+mn-ea"/>
          <a:cs typeface="+mn-cs"/>
        </a:defRPr>
      </a:lvl3pPr>
      <a:lvl4pPr marL="1236635" algn="l" defTabSz="824423" rtl="0" eaLnBrk="1" latinLnBrk="0" hangingPunct="1">
        <a:defRPr sz="1600" kern="1200">
          <a:solidFill>
            <a:schemeClr val="tx1"/>
          </a:solidFill>
          <a:latin typeface="+mn-lt"/>
          <a:ea typeface="+mn-ea"/>
          <a:cs typeface="+mn-cs"/>
        </a:defRPr>
      </a:lvl4pPr>
      <a:lvl5pPr marL="1648846" algn="l" defTabSz="824423" rtl="0" eaLnBrk="1" latinLnBrk="0" hangingPunct="1">
        <a:defRPr sz="1600" kern="1200">
          <a:solidFill>
            <a:schemeClr val="tx1"/>
          </a:solidFill>
          <a:latin typeface="+mn-lt"/>
          <a:ea typeface="+mn-ea"/>
          <a:cs typeface="+mn-cs"/>
        </a:defRPr>
      </a:lvl5pPr>
      <a:lvl6pPr marL="2061058" algn="l" defTabSz="824423" rtl="0" eaLnBrk="1" latinLnBrk="0" hangingPunct="1">
        <a:defRPr sz="1600" kern="1200">
          <a:solidFill>
            <a:schemeClr val="tx1"/>
          </a:solidFill>
          <a:latin typeface="+mn-lt"/>
          <a:ea typeface="+mn-ea"/>
          <a:cs typeface="+mn-cs"/>
        </a:defRPr>
      </a:lvl6pPr>
      <a:lvl7pPr marL="2473269" algn="l" defTabSz="824423" rtl="0" eaLnBrk="1" latinLnBrk="0" hangingPunct="1">
        <a:defRPr sz="1600" kern="1200">
          <a:solidFill>
            <a:schemeClr val="tx1"/>
          </a:solidFill>
          <a:latin typeface="+mn-lt"/>
          <a:ea typeface="+mn-ea"/>
          <a:cs typeface="+mn-cs"/>
        </a:defRPr>
      </a:lvl7pPr>
      <a:lvl8pPr marL="2885481" algn="l" defTabSz="824423" rtl="0" eaLnBrk="1" latinLnBrk="0" hangingPunct="1">
        <a:defRPr sz="1600" kern="1200">
          <a:solidFill>
            <a:schemeClr val="tx1"/>
          </a:solidFill>
          <a:latin typeface="+mn-lt"/>
          <a:ea typeface="+mn-ea"/>
          <a:cs typeface="+mn-cs"/>
        </a:defRPr>
      </a:lvl8pPr>
      <a:lvl9pPr marL="3297692" algn="l" defTabSz="82442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54BF72-ACA3-44A4-878A-614A75F1CF45}" type="slidenum">
              <a:rPr lang="en-GB" smtClean="0"/>
              <a:pPr/>
              <a:t>‹#›</a:t>
            </a:fld>
            <a:endParaRPr lang="en-GB" sz="1400"/>
          </a:p>
        </p:txBody>
      </p:sp>
      <p:sp>
        <p:nvSpPr>
          <p:cNvPr id="7" name="Rectangle 7"/>
          <p:cNvSpPr>
            <a:spLocks noChangeArrowheads="1"/>
          </p:cNvSpPr>
          <p:nvPr userDrawn="1"/>
        </p:nvSpPr>
        <p:spPr bwMode="auto">
          <a:xfrm>
            <a:off x="0" y="6608618"/>
            <a:ext cx="9144000" cy="260848"/>
          </a:xfrm>
          <a:prstGeom prst="rect">
            <a:avLst/>
          </a:prstGeom>
          <a:solidFill>
            <a:srgbClr val="003399"/>
          </a:solidFill>
          <a:ln w="9525">
            <a:noFill/>
            <a:miter lim="800000"/>
            <a:headEnd/>
            <a:tailEnd/>
          </a:ln>
          <a:effectLst/>
        </p:spPr>
        <p:txBody>
          <a:bodyPr wrap="none" lIns="82442" tIns="41221" rIns="82442" bIns="41221" anchor="ctr"/>
          <a:lstStyle/>
          <a:p>
            <a:endParaRPr lang="en-US" sz="2200">
              <a:solidFill>
                <a:srgbClr val="000000"/>
              </a:solidFill>
            </a:endParaRPr>
          </a:p>
        </p:txBody>
      </p:sp>
      <p:sp>
        <p:nvSpPr>
          <p:cNvPr id="8" name="Rectangle 8"/>
          <p:cNvSpPr>
            <a:spLocks noChangeArrowheads="1"/>
          </p:cNvSpPr>
          <p:nvPr userDrawn="1"/>
        </p:nvSpPr>
        <p:spPr bwMode="auto">
          <a:xfrm>
            <a:off x="0" y="0"/>
            <a:ext cx="9144000" cy="253682"/>
          </a:xfrm>
          <a:prstGeom prst="rect">
            <a:avLst/>
          </a:prstGeom>
          <a:solidFill>
            <a:srgbClr val="003399"/>
          </a:solidFill>
          <a:ln w="9525">
            <a:noFill/>
            <a:miter lim="800000"/>
            <a:headEnd/>
            <a:tailEnd/>
          </a:ln>
          <a:effectLst/>
        </p:spPr>
        <p:txBody>
          <a:bodyPr wrap="none" lIns="82442" tIns="41221" rIns="82442" bIns="41221" anchor="ctr"/>
          <a:lstStyle/>
          <a:p>
            <a:endParaRPr lang="en-US" sz="2200">
              <a:solidFill>
                <a:srgbClr val="000000"/>
              </a:solidFill>
            </a:endParaRPr>
          </a:p>
        </p:txBody>
      </p:sp>
      <p:pic>
        <p:nvPicPr>
          <p:cNvPr id="9" name="Picture 10"/>
          <p:cNvPicPr>
            <a:picLocks noChangeAspect="1" noChangeArrowheads="1"/>
          </p:cNvPicPr>
          <p:nvPr userDrawn="1"/>
        </p:nvPicPr>
        <p:blipFill>
          <a:blip r:embed="rId19"/>
          <a:srcRect/>
          <a:stretch>
            <a:fillRect/>
          </a:stretch>
        </p:blipFill>
        <p:spPr bwMode="auto">
          <a:xfrm>
            <a:off x="7412431" y="389838"/>
            <a:ext cx="1452745" cy="712315"/>
          </a:xfrm>
          <a:prstGeom prst="rect">
            <a:avLst/>
          </a:prstGeom>
          <a:noFill/>
        </p:spPr>
      </p:pic>
    </p:spTree>
    <p:extLst>
      <p:ext uri="{BB962C8B-B14F-4D97-AF65-F5344CB8AC3E}">
        <p14:creationId xmlns:p14="http://schemas.microsoft.com/office/powerpoint/2010/main" val="289920517"/>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image" Target="../media/image19.png"/><Relationship Id="rId3" Type="http://schemas.microsoft.com/office/2007/relationships/media" Target="../media/media2.wav"/><Relationship Id="rId7" Type="http://schemas.microsoft.com/office/2007/relationships/media" Target="../media/media4.wav"/><Relationship Id="rId12" Type="http://schemas.openxmlformats.org/officeDocument/2006/relationships/audio" Target="../media/media6.wav"/><Relationship Id="rId17" Type="http://schemas.openxmlformats.org/officeDocument/2006/relationships/image" Target="../media/image18.png"/><Relationship Id="rId2" Type="http://schemas.openxmlformats.org/officeDocument/2006/relationships/audio" Target="../media/media1.wav"/><Relationship Id="rId16" Type="http://schemas.openxmlformats.org/officeDocument/2006/relationships/image" Target="../media/image17.png"/><Relationship Id="rId20" Type="http://schemas.openxmlformats.org/officeDocument/2006/relationships/image" Target="../media/image7.jpeg"/><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5" Type="http://schemas.microsoft.com/office/2007/relationships/media" Target="../media/media3.wav"/><Relationship Id="rId15" Type="http://schemas.openxmlformats.org/officeDocument/2006/relationships/slideLayout" Target="../slideLayouts/slideLayout13.xml"/><Relationship Id="rId10" Type="http://schemas.openxmlformats.org/officeDocument/2006/relationships/audio" Target="../media/media5.wav"/><Relationship Id="rId19" Type="http://schemas.openxmlformats.org/officeDocument/2006/relationships/image" Target="../media/image20.png"/><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image" Target="../media/image25.pn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7.jpeg"/><Relationship Id="rId5" Type="http://schemas.openxmlformats.org/officeDocument/2006/relationships/image" Target="../media/image7.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2.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7.jpeg"/><Relationship Id="rId4" Type="http://schemas.openxmlformats.org/officeDocument/2006/relationships/image" Target="../media/image31.jpe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14.jpg"/><Relationship Id="rId4" Type="http://schemas.openxmlformats.org/officeDocument/2006/relationships/image" Target="../media/image13.tiff"/></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9.wav"/><Relationship Id="rId7" Type="http://schemas.openxmlformats.org/officeDocument/2006/relationships/slideLayout" Target="../slideLayouts/slideLayout13.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audio" Target="../media/media10.wav"/><Relationship Id="rId5" Type="http://schemas.microsoft.com/office/2007/relationships/media" Target="../media/media10.wav"/><Relationship Id="rId10" Type="http://schemas.openxmlformats.org/officeDocument/2006/relationships/image" Target="../media/image7.jpeg"/><Relationship Id="rId4" Type="http://schemas.openxmlformats.org/officeDocument/2006/relationships/audio" Target="../media/media9.wav"/><Relationship Id="rId9" Type="http://schemas.openxmlformats.org/officeDocument/2006/relationships/image" Target="../media/image13.tiff"/></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14.jpg"/><Relationship Id="rId4" Type="http://schemas.openxmlformats.org/officeDocument/2006/relationships/image" Target="../media/image13.tiff"/></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8" Type="http://schemas.openxmlformats.org/officeDocument/2006/relationships/audio" Target="../media/media14.wav"/><Relationship Id="rId13" Type="http://schemas.microsoft.com/office/2007/relationships/media" Target="../media/media17.wav"/><Relationship Id="rId18" Type="http://schemas.openxmlformats.org/officeDocument/2006/relationships/audio" Target="../media/media19.wav"/><Relationship Id="rId3" Type="http://schemas.microsoft.com/office/2007/relationships/media" Target="../media/media12.wav"/><Relationship Id="rId21" Type="http://schemas.openxmlformats.org/officeDocument/2006/relationships/slideLayout" Target="../slideLayouts/slideLayout8.xml"/><Relationship Id="rId7" Type="http://schemas.microsoft.com/office/2007/relationships/media" Target="../media/media14.wav"/><Relationship Id="rId12" Type="http://schemas.openxmlformats.org/officeDocument/2006/relationships/audio" Target="../media/media16.wav"/><Relationship Id="rId17" Type="http://schemas.microsoft.com/office/2007/relationships/media" Target="../media/media19.wav"/><Relationship Id="rId2" Type="http://schemas.openxmlformats.org/officeDocument/2006/relationships/audio" Target="../media/media11.wav"/><Relationship Id="rId16" Type="http://schemas.openxmlformats.org/officeDocument/2006/relationships/audio" Target="../media/media18.wav"/><Relationship Id="rId20" Type="http://schemas.openxmlformats.org/officeDocument/2006/relationships/audio" Target="../media/media20.wav"/><Relationship Id="rId1" Type="http://schemas.microsoft.com/office/2007/relationships/media" Target="../media/media11.wav"/><Relationship Id="rId6" Type="http://schemas.openxmlformats.org/officeDocument/2006/relationships/audio" Target="../media/media13.wav"/><Relationship Id="rId11" Type="http://schemas.microsoft.com/office/2007/relationships/media" Target="../media/media16.wav"/><Relationship Id="rId5" Type="http://schemas.microsoft.com/office/2007/relationships/media" Target="../media/media13.wav"/><Relationship Id="rId15" Type="http://schemas.microsoft.com/office/2007/relationships/media" Target="../media/media18.wav"/><Relationship Id="rId23" Type="http://schemas.openxmlformats.org/officeDocument/2006/relationships/image" Target="../media/image7.jpeg"/><Relationship Id="rId10" Type="http://schemas.openxmlformats.org/officeDocument/2006/relationships/audio" Target="../media/media15.wav"/><Relationship Id="rId19" Type="http://schemas.microsoft.com/office/2007/relationships/media" Target="../media/media20.wav"/><Relationship Id="rId4" Type="http://schemas.openxmlformats.org/officeDocument/2006/relationships/audio" Target="../media/media12.wav"/><Relationship Id="rId9" Type="http://schemas.microsoft.com/office/2007/relationships/media" Target="../media/media15.wav"/><Relationship Id="rId14" Type="http://schemas.openxmlformats.org/officeDocument/2006/relationships/audio" Target="../media/media17.wav"/><Relationship Id="rId22"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mailto:berrak_sisman@sutd.edu.sg"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4.jpg"/><Relationship Id="rId5" Type="http://schemas.openxmlformats.org/officeDocument/2006/relationships/image" Target="../media/image48.jpg"/><Relationship Id="rId4" Type="http://schemas.openxmlformats.org/officeDocument/2006/relationships/image" Target="../media/image47.jp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52.pn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14.jpg"/><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hyperlink" Target="http://www.ethnologu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0" y="0"/>
            <a:ext cx="9144000" cy="4953239"/>
          </a:xfrm>
          <a:prstGeom prst="rect">
            <a:avLst/>
          </a:prstGeom>
          <a:solidFill>
            <a:schemeClr val="accent1">
              <a:lumMod val="75000"/>
            </a:schemeClr>
          </a:solidFill>
          <a:ln w="9525">
            <a:noFill/>
            <a:miter lim="800000"/>
            <a:headEnd/>
            <a:tailEnd/>
          </a:ln>
          <a:effectLst/>
        </p:spPr>
        <p:txBody>
          <a:bodyPr wrap="none" lIns="82442" tIns="41221" rIns="82442" bIns="41221" anchor="ctr"/>
          <a:lstStyle/>
          <a:p>
            <a:endParaRPr lang="en-US">
              <a:solidFill>
                <a:srgbClr val="000000"/>
              </a:solidFill>
            </a:endParaRPr>
          </a:p>
        </p:txBody>
      </p:sp>
      <p:sp>
        <p:nvSpPr>
          <p:cNvPr id="2066" name="Text Box 18"/>
          <p:cNvSpPr txBox="1">
            <a:spLocks noChangeArrowheads="1"/>
          </p:cNvSpPr>
          <p:nvPr/>
        </p:nvSpPr>
        <p:spPr bwMode="auto">
          <a:xfrm>
            <a:off x="152400" y="953098"/>
            <a:ext cx="8763000" cy="4281319"/>
          </a:xfrm>
          <a:prstGeom prst="rect">
            <a:avLst/>
          </a:prstGeom>
          <a:noFill/>
          <a:ln w="9525">
            <a:noFill/>
            <a:miter lim="800000"/>
            <a:headEnd/>
            <a:tailEnd/>
          </a:ln>
          <a:effectLst/>
        </p:spPr>
        <p:txBody>
          <a:bodyPr wrap="square" lIns="82442" tIns="41221" rIns="82442" bIns="41221">
            <a:spAutoFit/>
          </a:bodyPr>
          <a:lstStyle/>
          <a:p>
            <a:pPr algn="ctr" eaLnBrk="1" hangingPunct="1"/>
            <a:r>
              <a:rPr lang="en-SG" sz="3200" b="1" dirty="0" smtClean="0"/>
              <a:t>Introduction to Speech </a:t>
            </a:r>
            <a:r>
              <a:rPr lang="en-SG" sz="3200" b="1" dirty="0" smtClean="0"/>
              <a:t>Information Processing: </a:t>
            </a:r>
            <a:endParaRPr lang="en-SG" sz="3200" b="1" dirty="0"/>
          </a:p>
          <a:p>
            <a:pPr algn="ctr" eaLnBrk="1" hangingPunct="1"/>
            <a:r>
              <a:rPr lang="en-SG" sz="3200" b="1" dirty="0"/>
              <a:t>A Story of Artificial </a:t>
            </a:r>
            <a:r>
              <a:rPr lang="en-SG" sz="3200" b="1" dirty="0" smtClean="0"/>
              <a:t>Intelligence</a:t>
            </a:r>
          </a:p>
          <a:p>
            <a:pPr algn="ctr" eaLnBrk="1" hangingPunct="1"/>
            <a:endParaRPr lang="en-US" b="1" dirty="0"/>
          </a:p>
          <a:p>
            <a:pPr algn="ctr" eaLnBrk="1" hangingPunct="1"/>
            <a:endParaRPr lang="en-US" b="1" dirty="0" smtClean="0"/>
          </a:p>
          <a:p>
            <a:pPr algn="ctr" eaLnBrk="1" hangingPunct="1"/>
            <a:endParaRPr lang="en-US" b="1" dirty="0"/>
          </a:p>
          <a:p>
            <a:pPr algn="ctr" eaLnBrk="1" hangingPunct="1"/>
            <a:r>
              <a:rPr lang="en-US" b="1" dirty="0" smtClean="0">
                <a:solidFill>
                  <a:schemeClr val="bg1"/>
                </a:solidFill>
              </a:rPr>
              <a:t>Berrak Sisman</a:t>
            </a:r>
          </a:p>
          <a:p>
            <a:pPr algn="ctr" eaLnBrk="1" hangingPunct="1"/>
            <a:r>
              <a:rPr lang="en-US" b="1" dirty="0" smtClean="0">
                <a:solidFill>
                  <a:schemeClr val="bg1"/>
                </a:solidFill>
              </a:rPr>
              <a:t>Assistant Professor</a:t>
            </a:r>
          </a:p>
          <a:p>
            <a:pPr algn="ctr" eaLnBrk="1" hangingPunct="1"/>
            <a:r>
              <a:rPr lang="en-US" b="1" dirty="0" smtClean="0">
                <a:solidFill>
                  <a:schemeClr val="bg1"/>
                </a:solidFill>
              </a:rPr>
              <a:t>ISTD Pillar, SUTD</a:t>
            </a:r>
            <a:endParaRPr lang="en-SG" b="1" dirty="0">
              <a:solidFill>
                <a:schemeClr val="bg1"/>
              </a:solidFill>
            </a:endParaRPr>
          </a:p>
          <a:p>
            <a:pPr algn="ctr" eaLnBrk="1" hangingPunct="1"/>
            <a:endParaRPr lang="en-SG" b="1" i="1" dirty="0">
              <a:solidFill>
                <a:srgbClr val="000000"/>
              </a:solidFill>
              <a:latin typeface="Arial" charset="0"/>
            </a:endParaRPr>
          </a:p>
          <a:p>
            <a:pPr eaLnBrk="1" hangingPunct="1">
              <a:spcBef>
                <a:spcPct val="20000"/>
              </a:spcBef>
              <a:defRPr/>
            </a:pPr>
            <a:endParaRPr lang="en-US" sz="1800" kern="0" dirty="0">
              <a:solidFill>
                <a:srgbClr val="000000"/>
              </a:solidFill>
            </a:endParaRPr>
          </a:p>
          <a:p>
            <a:pPr eaLnBrk="1" hangingPunct="1">
              <a:spcBef>
                <a:spcPct val="20000"/>
              </a:spcBef>
              <a:defRPr/>
            </a:pPr>
            <a:endParaRPr lang="en-US" sz="1600" i="1" kern="0" dirty="0">
              <a:solidFill>
                <a:srgbClr val="000000"/>
              </a:solidFill>
            </a:endParaRPr>
          </a:p>
        </p:txBody>
      </p:sp>
      <p:sp>
        <p:nvSpPr>
          <p:cNvPr id="2067" name="Rectangle 19"/>
          <p:cNvSpPr>
            <a:spLocks noChangeArrowheads="1"/>
          </p:cNvSpPr>
          <p:nvPr/>
        </p:nvSpPr>
        <p:spPr bwMode="auto">
          <a:xfrm>
            <a:off x="0" y="6604318"/>
            <a:ext cx="9144000" cy="253682"/>
          </a:xfrm>
          <a:prstGeom prst="rect">
            <a:avLst/>
          </a:prstGeom>
          <a:solidFill>
            <a:schemeClr val="accent1"/>
          </a:solidFill>
          <a:ln w="9525">
            <a:noFill/>
            <a:miter lim="800000"/>
            <a:headEnd/>
            <a:tailEnd/>
          </a:ln>
          <a:effectLst/>
        </p:spPr>
        <p:txBody>
          <a:bodyPr wrap="none" lIns="82442" tIns="41221" rIns="82442" bIns="41221" anchor="ctr"/>
          <a:lstStyle/>
          <a:p>
            <a:endParaRPr lang="en-US">
              <a:solidFill>
                <a:srgbClr val="000000"/>
              </a:solidFill>
            </a:endParaRPr>
          </a:p>
        </p:txBody>
      </p:sp>
      <p:sp>
        <p:nvSpPr>
          <p:cNvPr id="2" name="Slide Number Placeholder 1"/>
          <p:cNvSpPr>
            <a:spLocks noGrp="1"/>
          </p:cNvSpPr>
          <p:nvPr>
            <p:ph type="sldNum" sz="quarter" idx="11"/>
          </p:nvPr>
        </p:nvSpPr>
        <p:spPr/>
        <p:txBody>
          <a:bodyPr/>
          <a:lstStyle/>
          <a:p>
            <a:fld id="{70B3CE18-A588-438A-818D-D402E37F5853}" type="slidenum">
              <a:rPr lang="en-GB" smtClean="0"/>
              <a:pPr/>
              <a:t>1</a:t>
            </a:fld>
            <a:endParaRPr lang="en-GB" sz="1400">
              <a:solidFill>
                <a:srgbClr val="000000"/>
              </a:solidFill>
            </a:endParaRPr>
          </a:p>
        </p:txBody>
      </p:sp>
      <p:pic>
        <p:nvPicPr>
          <p:cNvPr id="1026" name="Picture 2" descr="Singapore University of Technology and Design (SU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5730" y="5221699"/>
            <a:ext cx="2912540" cy="113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00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88CE518D-8E45-E340-AE5E-8AD3EAFB6F1A}"/>
              </a:ext>
            </a:extLst>
          </p:cNvPr>
          <p:cNvPicPr>
            <a:picLocks noChangeAspect="1"/>
          </p:cNvPicPr>
          <p:nvPr/>
        </p:nvPicPr>
        <p:blipFill>
          <a:blip r:embed="rId16"/>
          <a:stretch>
            <a:fillRect/>
          </a:stretch>
        </p:blipFill>
        <p:spPr>
          <a:xfrm>
            <a:off x="6769883" y="2816251"/>
            <a:ext cx="2225040" cy="2743200"/>
          </a:xfrm>
          <a:prstGeom prst="rect">
            <a:avLst/>
          </a:prstGeom>
        </p:spPr>
      </p:pic>
      <p:pic>
        <p:nvPicPr>
          <p:cNvPr id="51" name="Picture 50">
            <a:extLst>
              <a:ext uri="{FF2B5EF4-FFF2-40B4-BE49-F238E27FC236}">
                <a16:creationId xmlns:a16="http://schemas.microsoft.com/office/drawing/2014/main" id="{224F4E10-29F2-BA43-87CA-40E2E22F68C1}"/>
              </a:ext>
            </a:extLst>
          </p:cNvPr>
          <p:cNvPicPr>
            <a:picLocks noChangeAspect="1"/>
          </p:cNvPicPr>
          <p:nvPr/>
        </p:nvPicPr>
        <p:blipFill>
          <a:blip r:embed="rId17"/>
          <a:stretch>
            <a:fillRect/>
          </a:stretch>
        </p:blipFill>
        <p:spPr>
          <a:xfrm>
            <a:off x="3412826" y="2816251"/>
            <a:ext cx="2225040" cy="2743200"/>
          </a:xfrm>
          <a:prstGeom prst="rect">
            <a:avLst/>
          </a:prstGeom>
        </p:spPr>
      </p:pic>
      <p:pic>
        <p:nvPicPr>
          <p:cNvPr id="45" name="Picture 44">
            <a:extLst>
              <a:ext uri="{FF2B5EF4-FFF2-40B4-BE49-F238E27FC236}">
                <a16:creationId xmlns:a16="http://schemas.microsoft.com/office/drawing/2014/main" id="{3C0A8232-EC10-A747-9D93-A2A96D7FF654}"/>
              </a:ext>
            </a:extLst>
          </p:cNvPr>
          <p:cNvPicPr>
            <a:picLocks noChangeAspect="1"/>
          </p:cNvPicPr>
          <p:nvPr/>
        </p:nvPicPr>
        <p:blipFill>
          <a:blip r:embed="rId18"/>
          <a:stretch>
            <a:fillRect/>
          </a:stretch>
        </p:blipFill>
        <p:spPr>
          <a:xfrm>
            <a:off x="157486" y="2816251"/>
            <a:ext cx="2225040" cy="2743200"/>
          </a:xfrm>
          <a:prstGeom prst="rect">
            <a:avLst/>
          </a:prstGeom>
        </p:spPr>
      </p:pic>
      <p:sp>
        <p:nvSpPr>
          <p:cNvPr id="40" name="Rounded Rectangle 39">
            <a:extLst>
              <a:ext uri="{FF2B5EF4-FFF2-40B4-BE49-F238E27FC236}">
                <a16:creationId xmlns:a16="http://schemas.microsoft.com/office/drawing/2014/main" id="{6AADDA18-ED52-354F-8E35-4A319F600730}"/>
              </a:ext>
            </a:extLst>
          </p:cNvPr>
          <p:cNvSpPr/>
          <p:nvPr/>
        </p:nvSpPr>
        <p:spPr>
          <a:xfrm>
            <a:off x="137890" y="1865086"/>
            <a:ext cx="2271484" cy="3686622"/>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E062E85D-C8AE-8642-B66A-0ACF711269FF}"/>
              </a:ext>
            </a:extLst>
          </p:cNvPr>
          <p:cNvSpPr/>
          <p:nvPr/>
        </p:nvSpPr>
        <p:spPr>
          <a:xfrm>
            <a:off x="3331033" y="1814286"/>
            <a:ext cx="2271484" cy="3737422"/>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A792A2FC-294F-0A4B-90CE-FFFA3E5532D9}"/>
              </a:ext>
            </a:extLst>
          </p:cNvPr>
          <p:cNvSpPr/>
          <p:nvPr/>
        </p:nvSpPr>
        <p:spPr>
          <a:xfrm>
            <a:off x="6705600" y="1828800"/>
            <a:ext cx="2271484" cy="3722908"/>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ubeTalker_LYdemo_normal_1.wav">
            <a:hlinkClick r:id="" action="ppaction://media"/>
            <a:extLst>
              <a:ext uri="{FF2B5EF4-FFF2-40B4-BE49-F238E27FC236}">
                <a16:creationId xmlns:a16="http://schemas.microsoft.com/office/drawing/2014/main" id="{777623F1-4545-BC4C-BFBF-2B1E66E62874}"/>
              </a:ext>
            </a:extLst>
          </p:cNvPr>
          <p:cNvPicPr>
            <a:picLocks noChangeAspect="1"/>
          </p:cNvPicPr>
          <p:nvPr>
            <a:audioFile r:link="rId2"/>
            <p:extLst>
              <p:ext uri="{DAA4B4D4-6D71-4841-9C94-3DE7FCFB9230}">
                <p14:media xmlns:p14="http://schemas.microsoft.com/office/powerpoint/2010/main" r:embed="rId1"/>
              </p:ext>
            </p:extLst>
          </p:nvPr>
        </p:nvPicPr>
        <p:blipFill>
          <a:blip r:embed="rId19">
            <a:duotone>
              <a:prstClr val="black"/>
              <a:schemeClr val="tx2">
                <a:tint val="45000"/>
                <a:satMod val="400000"/>
              </a:schemeClr>
            </a:duotone>
          </a:blip>
          <a:stretch>
            <a:fillRect/>
          </a:stretch>
        </p:blipFill>
        <p:spPr>
          <a:xfrm>
            <a:off x="1081437" y="2093568"/>
            <a:ext cx="325120" cy="325120"/>
          </a:xfrm>
          <a:prstGeom prst="rect">
            <a:avLst/>
          </a:prstGeom>
        </p:spPr>
      </p:pic>
      <p:pic>
        <p:nvPicPr>
          <p:cNvPr id="3" name="TubeTalker_LYdemo_normal_2.wav">
            <a:hlinkClick r:id="" action="ppaction://media"/>
            <a:extLst>
              <a:ext uri="{FF2B5EF4-FFF2-40B4-BE49-F238E27FC236}">
                <a16:creationId xmlns:a16="http://schemas.microsoft.com/office/drawing/2014/main" id="{330DA635-8DB6-C448-AB84-85AE5CB7091E}"/>
              </a:ext>
            </a:extLst>
          </p:cNvPr>
          <p:cNvPicPr>
            <a:picLocks noChangeAspect="1"/>
          </p:cNvPicPr>
          <p:nvPr>
            <a:audioFile r:link="rId4"/>
            <p:extLst>
              <p:ext uri="{DAA4B4D4-6D71-4841-9C94-3DE7FCFB9230}">
                <p14:media xmlns:p14="http://schemas.microsoft.com/office/powerpoint/2010/main" r:embed="rId3"/>
              </p:ext>
            </p:extLst>
          </p:nvPr>
        </p:nvPicPr>
        <p:blipFill>
          <a:blip r:embed="rId19">
            <a:duotone>
              <a:prstClr val="black"/>
              <a:schemeClr val="tx2">
                <a:tint val="45000"/>
                <a:satMod val="400000"/>
              </a:schemeClr>
            </a:duotone>
          </a:blip>
          <a:stretch>
            <a:fillRect/>
          </a:stretch>
        </p:blipFill>
        <p:spPr>
          <a:xfrm>
            <a:off x="2479486" y="2093568"/>
            <a:ext cx="325120" cy="325120"/>
          </a:xfrm>
          <a:prstGeom prst="rect">
            <a:avLst/>
          </a:prstGeom>
        </p:spPr>
      </p:pic>
      <p:pic>
        <p:nvPicPr>
          <p:cNvPr id="18" name="TubeTalker_LYdemo_normal_3.wav">
            <a:hlinkClick r:id="" action="ppaction://media"/>
            <a:extLst>
              <a:ext uri="{FF2B5EF4-FFF2-40B4-BE49-F238E27FC236}">
                <a16:creationId xmlns:a16="http://schemas.microsoft.com/office/drawing/2014/main" id="{E68D2E35-E588-F04D-B218-AF019623D943}"/>
              </a:ext>
            </a:extLst>
          </p:cNvPr>
          <p:cNvPicPr>
            <a:picLocks noChangeAspect="1"/>
          </p:cNvPicPr>
          <p:nvPr>
            <a:audioFile r:link="rId6"/>
            <p:extLst>
              <p:ext uri="{DAA4B4D4-6D71-4841-9C94-3DE7FCFB9230}">
                <p14:media xmlns:p14="http://schemas.microsoft.com/office/powerpoint/2010/main" r:embed="rId5"/>
              </p:ext>
            </p:extLst>
          </p:nvPr>
        </p:nvPicPr>
        <p:blipFill>
          <a:blip r:embed="rId19">
            <a:duotone>
              <a:prstClr val="black"/>
              <a:schemeClr val="tx2">
                <a:tint val="45000"/>
                <a:satMod val="400000"/>
              </a:schemeClr>
            </a:duotone>
          </a:blip>
          <a:stretch>
            <a:fillRect/>
          </a:stretch>
        </p:blipFill>
        <p:spPr>
          <a:xfrm>
            <a:off x="2917793" y="2093568"/>
            <a:ext cx="325120" cy="325120"/>
          </a:xfrm>
          <a:prstGeom prst="rect">
            <a:avLst/>
          </a:prstGeom>
        </p:spPr>
      </p:pic>
      <p:pic>
        <p:nvPicPr>
          <p:cNvPr id="19" name="TubeTalker_LYdemo_normal_4.wav">
            <a:hlinkClick r:id="" action="ppaction://media"/>
            <a:extLst>
              <a:ext uri="{FF2B5EF4-FFF2-40B4-BE49-F238E27FC236}">
                <a16:creationId xmlns:a16="http://schemas.microsoft.com/office/drawing/2014/main" id="{124E2AE8-CFB3-3A4F-A88C-CFABCD5F48FA}"/>
              </a:ext>
            </a:extLst>
          </p:cNvPr>
          <p:cNvPicPr>
            <a:picLocks noChangeAspect="1"/>
          </p:cNvPicPr>
          <p:nvPr>
            <a:audioFile r:link="rId8"/>
            <p:extLst>
              <p:ext uri="{DAA4B4D4-6D71-4841-9C94-3DE7FCFB9230}">
                <p14:media xmlns:p14="http://schemas.microsoft.com/office/powerpoint/2010/main" r:embed="rId7"/>
              </p:ext>
            </p:extLst>
          </p:nvPr>
        </p:nvPicPr>
        <p:blipFill>
          <a:blip r:embed="rId19">
            <a:duotone>
              <a:prstClr val="black"/>
              <a:schemeClr val="tx2">
                <a:tint val="45000"/>
                <a:satMod val="400000"/>
              </a:schemeClr>
            </a:duotone>
          </a:blip>
          <a:stretch>
            <a:fillRect/>
          </a:stretch>
        </p:blipFill>
        <p:spPr>
          <a:xfrm>
            <a:off x="4217601" y="2093568"/>
            <a:ext cx="325120" cy="325120"/>
          </a:xfrm>
          <a:prstGeom prst="rect">
            <a:avLst/>
          </a:prstGeom>
        </p:spPr>
      </p:pic>
      <p:pic>
        <p:nvPicPr>
          <p:cNvPr id="20" name="TubeTalker_LYdemo_normal_5.wav">
            <a:hlinkClick r:id="" action="ppaction://media"/>
            <a:extLst>
              <a:ext uri="{FF2B5EF4-FFF2-40B4-BE49-F238E27FC236}">
                <a16:creationId xmlns:a16="http://schemas.microsoft.com/office/drawing/2014/main" id="{6C3A7547-AB4E-544C-AC04-9B6FD6F2AAE1}"/>
              </a:ext>
            </a:extLst>
          </p:cNvPr>
          <p:cNvPicPr>
            <a:picLocks noChangeAspect="1"/>
          </p:cNvPicPr>
          <p:nvPr>
            <a:audioFile r:link="rId10"/>
            <p:extLst>
              <p:ext uri="{DAA4B4D4-6D71-4841-9C94-3DE7FCFB9230}">
                <p14:media xmlns:p14="http://schemas.microsoft.com/office/powerpoint/2010/main" r:embed="rId9"/>
              </p:ext>
            </p:extLst>
          </p:nvPr>
        </p:nvPicPr>
        <p:blipFill>
          <a:blip r:embed="rId19">
            <a:duotone>
              <a:prstClr val="black"/>
              <a:schemeClr val="tx2">
                <a:tint val="45000"/>
                <a:satMod val="400000"/>
              </a:schemeClr>
            </a:duotone>
          </a:blip>
          <a:stretch>
            <a:fillRect/>
          </a:stretch>
        </p:blipFill>
        <p:spPr>
          <a:xfrm>
            <a:off x="5691222" y="2093568"/>
            <a:ext cx="325120" cy="325120"/>
          </a:xfrm>
          <a:prstGeom prst="rect">
            <a:avLst/>
          </a:prstGeom>
        </p:spPr>
      </p:pic>
      <p:pic>
        <p:nvPicPr>
          <p:cNvPr id="21" name="TubeTalker_LYdemo_normal_6.wav">
            <a:hlinkClick r:id="" action="ppaction://media"/>
            <a:extLst>
              <a:ext uri="{FF2B5EF4-FFF2-40B4-BE49-F238E27FC236}">
                <a16:creationId xmlns:a16="http://schemas.microsoft.com/office/drawing/2014/main" id="{1741928A-BEE8-CC4D-9562-B5B571F9A45A}"/>
              </a:ext>
            </a:extLst>
          </p:cNvPr>
          <p:cNvPicPr>
            <a:picLocks noChangeAspect="1"/>
          </p:cNvPicPr>
          <p:nvPr>
            <a:audioFile r:link="rId12"/>
            <p:extLst>
              <p:ext uri="{DAA4B4D4-6D71-4841-9C94-3DE7FCFB9230}">
                <p14:media xmlns:p14="http://schemas.microsoft.com/office/powerpoint/2010/main" r:embed="rId11"/>
              </p:ext>
            </p:extLst>
          </p:nvPr>
        </p:nvPicPr>
        <p:blipFill>
          <a:blip r:embed="rId19">
            <a:duotone>
              <a:prstClr val="black"/>
              <a:schemeClr val="tx2">
                <a:tint val="45000"/>
                <a:satMod val="400000"/>
              </a:schemeClr>
            </a:duotone>
          </a:blip>
          <a:stretch>
            <a:fillRect/>
          </a:stretch>
        </p:blipFill>
        <p:spPr>
          <a:xfrm>
            <a:off x="6197542" y="2093568"/>
            <a:ext cx="325120" cy="325120"/>
          </a:xfrm>
          <a:prstGeom prst="rect">
            <a:avLst/>
          </a:prstGeom>
        </p:spPr>
      </p:pic>
      <p:pic>
        <p:nvPicPr>
          <p:cNvPr id="22" name="TubeTalker_LYdemo_normal_7.wav">
            <a:hlinkClick r:id="" action="ppaction://media"/>
            <a:extLst>
              <a:ext uri="{FF2B5EF4-FFF2-40B4-BE49-F238E27FC236}">
                <a16:creationId xmlns:a16="http://schemas.microsoft.com/office/drawing/2014/main" id="{1D5D6C79-BA49-4142-9013-57A488966B64}"/>
              </a:ext>
            </a:extLst>
          </p:cNvPr>
          <p:cNvPicPr>
            <a:picLocks noChangeAspect="1"/>
          </p:cNvPicPr>
          <p:nvPr>
            <a:audioFile r:link="rId14"/>
            <p:extLst>
              <p:ext uri="{DAA4B4D4-6D71-4841-9C94-3DE7FCFB9230}">
                <p14:media xmlns:p14="http://schemas.microsoft.com/office/powerpoint/2010/main" r:embed="rId13"/>
              </p:ext>
            </p:extLst>
          </p:nvPr>
        </p:nvPicPr>
        <p:blipFill>
          <a:blip r:embed="rId19">
            <a:duotone>
              <a:prstClr val="black"/>
              <a:schemeClr val="tx2">
                <a:tint val="45000"/>
                <a:satMod val="400000"/>
              </a:schemeClr>
            </a:duotone>
          </a:blip>
          <a:stretch>
            <a:fillRect/>
          </a:stretch>
        </p:blipFill>
        <p:spPr>
          <a:xfrm>
            <a:off x="7663606" y="2093568"/>
            <a:ext cx="325120" cy="325120"/>
          </a:xfrm>
          <a:prstGeom prst="rect">
            <a:avLst/>
          </a:prstGeom>
        </p:spPr>
      </p:pic>
      <p:sp>
        <p:nvSpPr>
          <p:cNvPr id="43" name="TextBox 42">
            <a:extLst>
              <a:ext uri="{FF2B5EF4-FFF2-40B4-BE49-F238E27FC236}">
                <a16:creationId xmlns:a16="http://schemas.microsoft.com/office/drawing/2014/main" id="{8774D2D2-7033-4AE6-9803-2A62E4832F5A}"/>
              </a:ext>
            </a:extLst>
          </p:cNvPr>
          <p:cNvSpPr txBox="1"/>
          <p:nvPr/>
        </p:nvSpPr>
        <p:spPr>
          <a:xfrm>
            <a:off x="1081437" y="732832"/>
            <a:ext cx="7162800" cy="830997"/>
          </a:xfrm>
          <a:prstGeom prst="rect">
            <a:avLst/>
          </a:prstGeom>
          <a:noFill/>
        </p:spPr>
        <p:txBody>
          <a:bodyPr wrap="square" rtlCol="0">
            <a:spAutoFit/>
          </a:bodyPr>
          <a:lstStyle/>
          <a:p>
            <a:pPr algn="ctr"/>
            <a:r>
              <a:rPr lang="en-US" b="1" dirty="0">
                <a:solidFill>
                  <a:srgbClr val="FF0066"/>
                </a:solidFill>
                <a:latin typeface="+mj-lt"/>
              </a:rPr>
              <a:t>Laurel or </a:t>
            </a:r>
            <a:r>
              <a:rPr lang="en-US" b="1" dirty="0" err="1">
                <a:solidFill>
                  <a:srgbClr val="FF0066"/>
                </a:solidFill>
                <a:latin typeface="+mj-lt"/>
              </a:rPr>
              <a:t>Yanny</a:t>
            </a:r>
            <a:r>
              <a:rPr lang="en-US" b="1" dirty="0" smtClean="0">
                <a:solidFill>
                  <a:srgbClr val="FF0066"/>
                </a:solidFill>
                <a:latin typeface="+mj-lt"/>
              </a:rPr>
              <a:t>?</a:t>
            </a:r>
          </a:p>
          <a:p>
            <a:pPr algn="ctr"/>
            <a:r>
              <a:rPr lang="en-US" b="1" dirty="0" smtClean="0">
                <a:solidFill>
                  <a:srgbClr val="FF0066"/>
                </a:solidFill>
                <a:latin typeface="+mj-lt"/>
              </a:rPr>
              <a:t>Human speech recognition is not 100%. </a:t>
            </a:r>
            <a:endParaRPr lang="en-US" b="1" dirty="0">
              <a:solidFill>
                <a:srgbClr val="FF0066"/>
              </a:solidFill>
              <a:latin typeface="+mj-lt"/>
            </a:endParaRPr>
          </a:p>
        </p:txBody>
      </p:sp>
      <p:pic>
        <p:nvPicPr>
          <p:cNvPr id="17" name="Picture 2" descr="Singapore University of Technology and Design (SUT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8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67"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236" fill="hold"/>
                                        <p:tgtEl>
                                          <p:spTgt spid="18"/>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13" fill="hold"/>
                                        <p:tgtEl>
                                          <p:spTgt spid="1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347" fill="hold"/>
                                        <p:tgtEl>
                                          <p:spTgt spid="20"/>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401" fill="hold"/>
                                        <p:tgtEl>
                                          <p:spTgt spid="21"/>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50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audio>
              <p:cMediaNode vol="80000">
                <p:cTn id="32" fill="hold" display="0">
                  <p:stCondLst>
                    <p:cond delay="indefinite"/>
                  </p:stCondLst>
                  <p:endCondLst>
                    <p:cond evt="onStopAudio" delay="0">
                      <p:tgtEl>
                        <p:sldTgt/>
                      </p:tgtEl>
                    </p:cond>
                  </p:endCondLst>
                </p:cTn>
                <p:tgtEl>
                  <p:spTgt spid="3"/>
                </p:tgtEl>
              </p:cMediaNode>
            </p:audio>
            <p:audio>
              <p:cMediaNode vol="80000">
                <p:cTn id="33" fill="hold" display="0">
                  <p:stCondLst>
                    <p:cond delay="indefinite"/>
                  </p:stCondLst>
                  <p:endCondLst>
                    <p:cond evt="onStopAudio" delay="0">
                      <p:tgtEl>
                        <p:sldTgt/>
                      </p:tgtEl>
                    </p:cond>
                  </p:endCondLst>
                </p:cTn>
                <p:tgtEl>
                  <p:spTgt spid="18"/>
                </p:tgtEl>
              </p:cMediaNode>
            </p:audio>
            <p:audio>
              <p:cMediaNode vol="80000">
                <p:cTn id="34" fill="hold" display="0">
                  <p:stCondLst>
                    <p:cond delay="indefinite"/>
                  </p:stCondLst>
                  <p:endCondLst>
                    <p:cond evt="onStopAudio" delay="0">
                      <p:tgtEl>
                        <p:sldTgt/>
                      </p:tgtEl>
                    </p:cond>
                  </p:endCondLst>
                </p:cTn>
                <p:tgtEl>
                  <p:spTgt spid="19"/>
                </p:tgtEl>
              </p:cMediaNode>
            </p:audio>
            <p:audio>
              <p:cMediaNode vol="80000">
                <p:cTn id="35" fill="hold" display="0">
                  <p:stCondLst>
                    <p:cond delay="indefinite"/>
                  </p:stCondLst>
                  <p:endCondLst>
                    <p:cond evt="onStopAudio" delay="0">
                      <p:tgtEl>
                        <p:sldTgt/>
                      </p:tgtEl>
                    </p:cond>
                  </p:endCondLst>
                </p:cTn>
                <p:tgtEl>
                  <p:spTgt spid="20"/>
                </p:tgtEl>
              </p:cMediaNode>
            </p:audio>
            <p:audio>
              <p:cMediaNode vol="80000">
                <p:cTn id="36" fill="hold" display="0">
                  <p:stCondLst>
                    <p:cond delay="indefinite"/>
                  </p:stCondLst>
                  <p:endCondLst>
                    <p:cond evt="onStopAudio" delay="0">
                      <p:tgtEl>
                        <p:sldTgt/>
                      </p:tgtEl>
                    </p:cond>
                  </p:endCondLst>
                </p:cTn>
                <p:tgtEl>
                  <p:spTgt spid="21"/>
                </p:tgtEl>
              </p:cMediaNode>
            </p:audio>
            <p:audio>
              <p:cMediaNode vol="80000">
                <p:cTn id="37" fill="hold" display="0">
                  <p:stCondLst>
                    <p:cond delay="indefinite"/>
                  </p:stCondLst>
                  <p:endCondLst>
                    <p:cond evt="onStopAudio" delay="0">
                      <p:tgtEl>
                        <p:sldTgt/>
                      </p:tgtEl>
                    </p:cond>
                  </p:endCondLst>
                </p:cTn>
                <p:tgtEl>
                  <p:spTgt spid="2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AFAA84-93FD-4C2C-AE46-F7D42BEF3958}" type="slidenum">
              <a:rPr lang="en-GB" smtClean="0"/>
              <a:pPr/>
              <a:t>11</a:t>
            </a:fld>
            <a:endParaRPr lang="en-GB" sz="1400">
              <a:solidFill>
                <a:srgbClr val="000000"/>
              </a:solidFill>
            </a:endParaRPr>
          </a:p>
        </p:txBody>
      </p:sp>
      <p:pic>
        <p:nvPicPr>
          <p:cNvPr id="94210" name="Picture 2" descr="Radio Rex from 1920s - The first speech recognition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74285"/>
            <a:ext cx="2201263" cy="26929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5393" y="4273732"/>
            <a:ext cx="8531778" cy="2308324"/>
          </a:xfrm>
          <a:prstGeom prst="rect">
            <a:avLst/>
          </a:prstGeom>
          <a:noFill/>
        </p:spPr>
        <p:txBody>
          <a:bodyPr wrap="square" rtlCol="0">
            <a:spAutoFit/>
          </a:bodyPr>
          <a:lstStyle/>
          <a:p>
            <a:pPr marL="285750" indent="-285750">
              <a:buFont typeface="Arial" panose="020B0604020202020204" pitchFamily="34" charset="0"/>
              <a:buChar char="•"/>
            </a:pPr>
            <a:r>
              <a:rPr lang="en-SG" sz="1800" dirty="0">
                <a:solidFill>
                  <a:schemeClr val="tx2"/>
                </a:solidFill>
                <a:latin typeface="+mn-lt"/>
              </a:rPr>
              <a:t>The first machine that recognized speech was probably a commercial toy named “Radio Rex” which was sold in the 1920’s. </a:t>
            </a:r>
            <a:r>
              <a:rPr lang="en-US" sz="1800" dirty="0" smtClean="0">
                <a:solidFill>
                  <a:schemeClr val="tx2"/>
                </a:solidFill>
                <a:latin typeface="+mn-lt"/>
              </a:rPr>
              <a:t>Radio Rex was </a:t>
            </a:r>
            <a:r>
              <a:rPr lang="en-US" sz="1800" dirty="0">
                <a:solidFill>
                  <a:schemeClr val="tx2"/>
                </a:solidFill>
                <a:latin typeface="+mn-lt"/>
              </a:rPr>
              <a:t>the first commercial toy to respond to voice commands.</a:t>
            </a:r>
            <a:endParaRPr lang="en-SG" sz="1800" dirty="0" smtClean="0">
              <a:solidFill>
                <a:schemeClr val="tx2"/>
              </a:solidFill>
              <a:latin typeface="+mn-lt"/>
            </a:endParaRPr>
          </a:p>
          <a:p>
            <a:pPr marL="285750" indent="-285750">
              <a:buFont typeface="Arial" panose="020B0604020202020204" pitchFamily="34" charset="0"/>
              <a:buChar char="•"/>
            </a:pPr>
            <a:r>
              <a:rPr lang="en-US" sz="1800" dirty="0">
                <a:solidFill>
                  <a:schemeClr val="tx2"/>
                </a:solidFill>
                <a:latin typeface="+mn-lt"/>
              </a:rPr>
              <a:t>Rex is a brown bulldog made of celluloid and metal that responds to its name by leaping out of its house. The dog is controlled by a spring that is held in check by an electromagnet. </a:t>
            </a:r>
            <a:endParaRPr lang="en-US" sz="1800" dirty="0" smtClean="0">
              <a:solidFill>
                <a:schemeClr val="tx2"/>
              </a:solidFill>
              <a:latin typeface="+mn-lt"/>
            </a:endParaRPr>
          </a:p>
          <a:p>
            <a:pPr marL="285750" indent="-285750">
              <a:buFont typeface="Arial" panose="020B0604020202020204" pitchFamily="34" charset="0"/>
              <a:buChar char="•"/>
            </a:pPr>
            <a:r>
              <a:rPr lang="en-US" sz="1800" dirty="0" smtClean="0">
                <a:solidFill>
                  <a:schemeClr val="tx2"/>
                </a:solidFill>
                <a:latin typeface="+mn-lt"/>
              </a:rPr>
              <a:t>The </a:t>
            </a:r>
            <a:r>
              <a:rPr lang="en-US" sz="1800" dirty="0">
                <a:solidFill>
                  <a:schemeClr val="tx2"/>
                </a:solidFill>
                <a:latin typeface="+mn-lt"/>
              </a:rPr>
              <a:t>electromagnet is sensitive to sound patterns containing acoustic energy around 500 Hz, such as the vowel in "Rex."</a:t>
            </a:r>
            <a:endParaRPr lang="en-SG" sz="1800" dirty="0">
              <a:solidFill>
                <a:schemeClr val="tx2"/>
              </a:solidFill>
              <a:latin typeface="+mn-lt"/>
            </a:endParaRPr>
          </a:p>
        </p:txBody>
      </p:sp>
      <p:sp>
        <p:nvSpPr>
          <p:cNvPr id="7" name="Rectangle 3"/>
          <p:cNvSpPr txBox="1">
            <a:spLocks noChangeArrowheads="1"/>
          </p:cNvSpPr>
          <p:nvPr/>
        </p:nvSpPr>
        <p:spPr bwMode="auto">
          <a:xfrm>
            <a:off x="304800" y="642914"/>
            <a:ext cx="8610600" cy="76200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l" defTabSz="914595" rtl="0" fontAlgn="base">
              <a:spcBef>
                <a:spcPct val="20000"/>
              </a:spcBef>
              <a:spcAft>
                <a:spcPct val="0"/>
              </a:spcAft>
              <a:defRPr sz="2300" b="1">
                <a:solidFill>
                  <a:srgbClr val="003399"/>
                </a:solidFill>
                <a:latin typeface="+mn-lt"/>
                <a:ea typeface="+mn-ea"/>
                <a:cs typeface="+mn-cs"/>
              </a:defRPr>
            </a:lvl1pPr>
            <a:lvl2pPr marL="337784" indent="5725" algn="l" defTabSz="914595" rtl="0" fontAlgn="base">
              <a:spcBef>
                <a:spcPct val="20000"/>
              </a:spcBef>
              <a:spcAft>
                <a:spcPct val="0"/>
              </a:spcAft>
              <a:defRPr sz="2300">
                <a:solidFill>
                  <a:srgbClr val="003399"/>
                </a:solidFill>
                <a:latin typeface="+mn-lt"/>
              </a:defRPr>
            </a:lvl2pPr>
            <a:lvl3pPr marL="681294" algn="l" defTabSz="914595" rtl="0" fontAlgn="base">
              <a:spcBef>
                <a:spcPct val="20000"/>
              </a:spcBef>
              <a:spcAft>
                <a:spcPct val="0"/>
              </a:spcAft>
              <a:defRPr sz="2000" b="1">
                <a:solidFill>
                  <a:srgbClr val="FF6600"/>
                </a:solidFill>
                <a:latin typeface="+mn-lt"/>
              </a:defRPr>
            </a:lvl3pPr>
            <a:lvl4pPr marL="1030529" indent="5725" algn="l" defTabSz="914595" rtl="0" fontAlgn="base">
              <a:spcBef>
                <a:spcPct val="20000"/>
              </a:spcBef>
              <a:spcAft>
                <a:spcPct val="0"/>
              </a:spcAft>
              <a:defRPr sz="2000" i="1">
                <a:solidFill>
                  <a:srgbClr val="003399"/>
                </a:solidFill>
                <a:latin typeface="+mn-lt"/>
              </a:defRPr>
            </a:lvl4pPr>
            <a:lvl5pPr marL="1374038" algn="l" defTabSz="914595" rtl="0" fontAlgn="base">
              <a:spcBef>
                <a:spcPct val="20000"/>
              </a:spcBef>
              <a:spcAft>
                <a:spcPct val="0"/>
              </a:spcAft>
              <a:defRPr sz="1800">
                <a:solidFill>
                  <a:srgbClr val="003399"/>
                </a:solidFill>
                <a:latin typeface="+mn-lt"/>
              </a:defRPr>
            </a:lvl5pPr>
            <a:lvl6pPr marL="1786250" algn="l" defTabSz="914595" rtl="0" fontAlgn="base">
              <a:spcBef>
                <a:spcPct val="20000"/>
              </a:spcBef>
              <a:spcAft>
                <a:spcPct val="0"/>
              </a:spcAft>
              <a:defRPr sz="1800">
                <a:solidFill>
                  <a:srgbClr val="003399"/>
                </a:solidFill>
                <a:latin typeface="+mn-lt"/>
              </a:defRPr>
            </a:lvl6pPr>
            <a:lvl7pPr marL="2198461" algn="l" defTabSz="914595" rtl="0" fontAlgn="base">
              <a:spcBef>
                <a:spcPct val="20000"/>
              </a:spcBef>
              <a:spcAft>
                <a:spcPct val="0"/>
              </a:spcAft>
              <a:defRPr sz="1800">
                <a:solidFill>
                  <a:srgbClr val="003399"/>
                </a:solidFill>
                <a:latin typeface="+mn-lt"/>
              </a:defRPr>
            </a:lvl7pPr>
            <a:lvl8pPr marL="2610673" algn="l" defTabSz="914595" rtl="0" fontAlgn="base">
              <a:spcBef>
                <a:spcPct val="20000"/>
              </a:spcBef>
              <a:spcAft>
                <a:spcPct val="0"/>
              </a:spcAft>
              <a:defRPr sz="1800">
                <a:solidFill>
                  <a:srgbClr val="003399"/>
                </a:solidFill>
                <a:latin typeface="+mn-lt"/>
              </a:defRPr>
            </a:lvl8pPr>
            <a:lvl9pPr marL="3022884" algn="l" defTabSz="914595" rtl="0" fontAlgn="base">
              <a:spcBef>
                <a:spcPct val="20000"/>
              </a:spcBef>
              <a:spcAft>
                <a:spcPct val="0"/>
              </a:spcAft>
              <a:defRPr sz="1800">
                <a:solidFill>
                  <a:srgbClr val="003399"/>
                </a:solidFill>
                <a:latin typeface="+mn-lt"/>
              </a:defRPr>
            </a:lvl9pPr>
          </a:lstStyle>
          <a:p>
            <a:pPr eaLnBrk="1" hangingPunct="1">
              <a:lnSpc>
                <a:spcPct val="80000"/>
              </a:lnSpc>
            </a:pPr>
            <a:r>
              <a:rPr lang="en-US" altLang="en-US" sz="2400" dirty="0">
                <a:solidFill>
                  <a:srgbClr val="FF0066"/>
                </a:solidFill>
                <a:effectLst>
                  <a:outerShdw blurRad="38100" dist="38100" dir="2700000" algn="tl">
                    <a:srgbClr val="C0C0C0"/>
                  </a:outerShdw>
                </a:effectLst>
                <a:latin typeface="Arial" charset="0"/>
                <a:ea typeface="+mj-ea"/>
                <a:cs typeface="Arial" charset="0"/>
              </a:rPr>
              <a:t>Speech Recognition: Listening </a:t>
            </a:r>
            <a:r>
              <a:rPr lang="en-US" altLang="en-US" sz="2400" dirty="0" smtClean="0">
                <a:solidFill>
                  <a:srgbClr val="FF0066"/>
                </a:solidFill>
                <a:effectLst>
                  <a:outerShdw blurRad="38100" dist="38100" dir="2700000" algn="tl">
                    <a:srgbClr val="C0C0C0"/>
                  </a:outerShdw>
                </a:effectLst>
                <a:latin typeface="Arial" charset="0"/>
                <a:ea typeface="+mj-ea"/>
                <a:cs typeface="Arial" charset="0"/>
              </a:rPr>
              <a:t>Machines</a:t>
            </a:r>
          </a:p>
          <a:p>
            <a:pPr eaLnBrk="1" hangingPunct="1">
              <a:lnSpc>
                <a:spcPct val="80000"/>
              </a:lnSpc>
            </a:pPr>
            <a:r>
              <a:rPr lang="en-US" altLang="en-US" sz="2400" dirty="0" smtClean="0">
                <a:solidFill>
                  <a:srgbClr val="FF0066"/>
                </a:solidFill>
                <a:effectLst>
                  <a:outerShdw blurRad="38100" dist="38100" dir="2700000" algn="tl">
                    <a:srgbClr val="C0C0C0"/>
                  </a:outerShdw>
                </a:effectLst>
                <a:latin typeface="Arial" charset="0"/>
                <a:ea typeface="+mj-ea"/>
                <a:cs typeface="Arial" charset="0"/>
              </a:rPr>
              <a:t>First speech </a:t>
            </a:r>
            <a:r>
              <a:rPr lang="en-US" altLang="en-US" sz="2400" dirty="0" smtClean="0">
                <a:solidFill>
                  <a:srgbClr val="FF0066"/>
                </a:solidFill>
                <a:effectLst>
                  <a:outerShdw blurRad="38100" dist="38100" dir="2700000" algn="tl">
                    <a:srgbClr val="C0C0C0"/>
                  </a:outerShdw>
                </a:effectLst>
                <a:latin typeface="Arial" charset="0"/>
                <a:ea typeface="+mj-ea"/>
                <a:cs typeface="Arial" charset="0"/>
              </a:rPr>
              <a:t>recognizer</a:t>
            </a:r>
            <a:endParaRPr lang="en-US" altLang="en-US" sz="2400" dirty="0">
              <a:solidFill>
                <a:srgbClr val="FF0066"/>
              </a:solidFill>
              <a:effectLst>
                <a:outerShdw blurRad="38100" dist="38100" dir="2700000" algn="tl">
                  <a:srgbClr val="C0C0C0"/>
                </a:outerShdw>
              </a:effectLst>
              <a:latin typeface="Arial" charset="0"/>
              <a:ea typeface="+mj-ea"/>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561032"/>
            <a:ext cx="2356622" cy="2706169"/>
          </a:xfrm>
          <a:prstGeom prst="rect">
            <a:avLst/>
          </a:prstGeom>
        </p:spPr>
      </p:pic>
      <p:pic>
        <p:nvPicPr>
          <p:cNvPr id="8" name="Picture 2" descr="Singapore University of Technology and Design (SUT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48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89739" y="1692274"/>
            <a:ext cx="8564522" cy="3828688"/>
          </a:xfrm>
          <a:prstGeom prst="rect">
            <a:avLst/>
          </a:prstGeom>
        </p:spPr>
      </p:pic>
      <p:sp>
        <p:nvSpPr>
          <p:cNvPr id="4" name="Slide Number Placeholder 3"/>
          <p:cNvSpPr>
            <a:spLocks noGrp="1"/>
          </p:cNvSpPr>
          <p:nvPr>
            <p:ph type="sldNum" sz="quarter" idx="12"/>
          </p:nvPr>
        </p:nvSpPr>
        <p:spPr/>
        <p:txBody>
          <a:bodyPr/>
          <a:lstStyle/>
          <a:p>
            <a:fld id="{FDAFAA84-93FD-4C2C-AE46-F7D42BEF3958}" type="slidenum">
              <a:rPr lang="en-GB" smtClean="0"/>
              <a:pPr/>
              <a:t>12</a:t>
            </a:fld>
            <a:endParaRPr lang="en-GB" sz="1400">
              <a:solidFill>
                <a:srgbClr val="000000"/>
              </a:solidFill>
            </a:endParaRPr>
          </a:p>
        </p:txBody>
      </p:sp>
      <p:sp>
        <p:nvSpPr>
          <p:cNvPr id="6" name="Rectangle 3"/>
          <p:cNvSpPr txBox="1">
            <a:spLocks noGrp="1" noChangeArrowheads="1"/>
          </p:cNvSpPr>
          <p:nvPr>
            <p:ph type="title"/>
          </p:nvPr>
        </p:nvSpPr>
        <p:spPr bwMode="auto">
          <a:xfrm>
            <a:off x="628650" y="533400"/>
            <a:ext cx="7886700" cy="1006474"/>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l" defTabSz="914595" rtl="0" fontAlgn="base">
              <a:spcBef>
                <a:spcPct val="20000"/>
              </a:spcBef>
              <a:spcAft>
                <a:spcPct val="0"/>
              </a:spcAft>
              <a:defRPr sz="2300" b="1">
                <a:solidFill>
                  <a:srgbClr val="003399"/>
                </a:solidFill>
                <a:latin typeface="+mn-lt"/>
                <a:ea typeface="+mn-ea"/>
                <a:cs typeface="+mn-cs"/>
              </a:defRPr>
            </a:lvl1pPr>
            <a:lvl2pPr marL="337784" indent="5725" algn="l" defTabSz="914595" rtl="0" fontAlgn="base">
              <a:spcBef>
                <a:spcPct val="20000"/>
              </a:spcBef>
              <a:spcAft>
                <a:spcPct val="0"/>
              </a:spcAft>
              <a:defRPr sz="2300">
                <a:solidFill>
                  <a:srgbClr val="003399"/>
                </a:solidFill>
                <a:latin typeface="+mn-lt"/>
              </a:defRPr>
            </a:lvl2pPr>
            <a:lvl3pPr marL="681294" algn="l" defTabSz="914595" rtl="0" fontAlgn="base">
              <a:spcBef>
                <a:spcPct val="20000"/>
              </a:spcBef>
              <a:spcAft>
                <a:spcPct val="0"/>
              </a:spcAft>
              <a:defRPr sz="2000" b="1">
                <a:solidFill>
                  <a:srgbClr val="FF6600"/>
                </a:solidFill>
                <a:latin typeface="+mn-lt"/>
              </a:defRPr>
            </a:lvl3pPr>
            <a:lvl4pPr marL="1030529" indent="5725" algn="l" defTabSz="914595" rtl="0" fontAlgn="base">
              <a:spcBef>
                <a:spcPct val="20000"/>
              </a:spcBef>
              <a:spcAft>
                <a:spcPct val="0"/>
              </a:spcAft>
              <a:defRPr sz="2000" i="1">
                <a:solidFill>
                  <a:srgbClr val="003399"/>
                </a:solidFill>
                <a:latin typeface="+mn-lt"/>
              </a:defRPr>
            </a:lvl4pPr>
            <a:lvl5pPr marL="1374038" algn="l" defTabSz="914595" rtl="0" fontAlgn="base">
              <a:spcBef>
                <a:spcPct val="20000"/>
              </a:spcBef>
              <a:spcAft>
                <a:spcPct val="0"/>
              </a:spcAft>
              <a:defRPr sz="1800">
                <a:solidFill>
                  <a:srgbClr val="003399"/>
                </a:solidFill>
                <a:latin typeface="+mn-lt"/>
              </a:defRPr>
            </a:lvl5pPr>
            <a:lvl6pPr marL="1786250" algn="l" defTabSz="914595" rtl="0" fontAlgn="base">
              <a:spcBef>
                <a:spcPct val="20000"/>
              </a:spcBef>
              <a:spcAft>
                <a:spcPct val="0"/>
              </a:spcAft>
              <a:defRPr sz="1800">
                <a:solidFill>
                  <a:srgbClr val="003399"/>
                </a:solidFill>
                <a:latin typeface="+mn-lt"/>
              </a:defRPr>
            </a:lvl6pPr>
            <a:lvl7pPr marL="2198461" algn="l" defTabSz="914595" rtl="0" fontAlgn="base">
              <a:spcBef>
                <a:spcPct val="20000"/>
              </a:spcBef>
              <a:spcAft>
                <a:spcPct val="0"/>
              </a:spcAft>
              <a:defRPr sz="1800">
                <a:solidFill>
                  <a:srgbClr val="003399"/>
                </a:solidFill>
                <a:latin typeface="+mn-lt"/>
              </a:defRPr>
            </a:lvl7pPr>
            <a:lvl8pPr marL="2610673" algn="l" defTabSz="914595" rtl="0" fontAlgn="base">
              <a:spcBef>
                <a:spcPct val="20000"/>
              </a:spcBef>
              <a:spcAft>
                <a:spcPct val="0"/>
              </a:spcAft>
              <a:defRPr sz="1800">
                <a:solidFill>
                  <a:srgbClr val="003399"/>
                </a:solidFill>
                <a:latin typeface="+mn-lt"/>
              </a:defRPr>
            </a:lvl8pPr>
            <a:lvl9pPr marL="3022884" algn="l" defTabSz="914595" rtl="0" fontAlgn="base">
              <a:spcBef>
                <a:spcPct val="20000"/>
              </a:spcBef>
              <a:spcAft>
                <a:spcPct val="0"/>
              </a:spcAft>
              <a:defRPr sz="1800">
                <a:solidFill>
                  <a:srgbClr val="003399"/>
                </a:solidFill>
                <a:latin typeface="+mn-lt"/>
              </a:defRPr>
            </a:lvl9pPr>
          </a:lstStyle>
          <a:p>
            <a:pPr eaLnBrk="1" hangingPunct="1">
              <a:lnSpc>
                <a:spcPct val="80000"/>
              </a:lnSpc>
            </a:pPr>
            <a:r>
              <a:rPr lang="en-US" altLang="en-US" sz="2400" dirty="0">
                <a:solidFill>
                  <a:srgbClr val="FF0066"/>
                </a:solidFill>
                <a:effectLst>
                  <a:outerShdw blurRad="38100" dist="38100" dir="2700000" algn="tl">
                    <a:srgbClr val="C0C0C0"/>
                  </a:outerShdw>
                </a:effectLst>
                <a:latin typeface="Arial" charset="0"/>
                <a:ea typeface="+mj-ea"/>
                <a:cs typeface="Arial" charset="0"/>
              </a:rPr>
              <a:t>Speech Recognition: Listening </a:t>
            </a:r>
            <a:r>
              <a:rPr lang="en-US" altLang="en-US" sz="2400" dirty="0" smtClean="0">
                <a:solidFill>
                  <a:srgbClr val="FF0066"/>
                </a:solidFill>
                <a:effectLst>
                  <a:outerShdw blurRad="38100" dist="38100" dir="2700000" algn="tl">
                    <a:srgbClr val="C0C0C0"/>
                  </a:outerShdw>
                </a:effectLst>
                <a:latin typeface="Arial" charset="0"/>
                <a:ea typeface="+mj-ea"/>
                <a:cs typeface="Arial" charset="0"/>
              </a:rPr>
              <a:t>Machines</a:t>
            </a:r>
          </a:p>
          <a:p>
            <a:pPr eaLnBrk="1" hangingPunct="1">
              <a:lnSpc>
                <a:spcPct val="80000"/>
              </a:lnSpc>
            </a:pPr>
            <a:r>
              <a:rPr lang="en-US" altLang="en-US" sz="2400" dirty="0" smtClean="0">
                <a:solidFill>
                  <a:srgbClr val="FF0066"/>
                </a:solidFill>
                <a:effectLst>
                  <a:outerShdw blurRad="38100" dist="38100" dir="2700000" algn="tl">
                    <a:srgbClr val="C0C0C0"/>
                  </a:outerShdw>
                </a:effectLst>
                <a:latin typeface="Arial" charset="0"/>
                <a:ea typeface="+mj-ea"/>
                <a:cs typeface="Arial" charset="0"/>
              </a:rPr>
              <a:t>First speech </a:t>
            </a:r>
            <a:r>
              <a:rPr lang="en-US" altLang="en-US" sz="2400" dirty="0" smtClean="0">
                <a:solidFill>
                  <a:srgbClr val="FF0066"/>
                </a:solidFill>
                <a:effectLst>
                  <a:outerShdw blurRad="38100" dist="38100" dir="2700000" algn="tl">
                    <a:srgbClr val="C0C0C0"/>
                  </a:outerShdw>
                </a:effectLst>
                <a:latin typeface="Arial" charset="0"/>
                <a:ea typeface="+mj-ea"/>
                <a:cs typeface="Arial" charset="0"/>
              </a:rPr>
              <a:t>recognizer</a:t>
            </a:r>
            <a:endParaRPr lang="en-US" altLang="en-US" sz="2400" dirty="0">
              <a:solidFill>
                <a:srgbClr val="FF0066"/>
              </a:solidFill>
              <a:effectLst>
                <a:outerShdw blurRad="38100" dist="38100" dir="2700000" algn="tl">
                  <a:srgbClr val="C0C0C0"/>
                </a:outerShdw>
              </a:effectLst>
              <a:latin typeface="Arial" charset="0"/>
              <a:ea typeface="+mj-ea"/>
              <a:cs typeface="Arial" charset="0"/>
            </a:endParaRPr>
          </a:p>
        </p:txBody>
      </p:sp>
      <p:pic>
        <p:nvPicPr>
          <p:cNvPr id="7" name="Picture 2" descr="Singapore University of Technology and Design (SU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47745" y="5956241"/>
            <a:ext cx="6848509" cy="400110"/>
          </a:xfrm>
          <a:prstGeom prst="rect">
            <a:avLst/>
          </a:prstGeom>
        </p:spPr>
        <p:txBody>
          <a:bodyPr wrap="square">
            <a:spAutoFit/>
          </a:bodyPr>
          <a:lstStyle/>
          <a:p>
            <a:r>
              <a:rPr lang="en-US" sz="2000" dirty="0" smtClean="0">
                <a:solidFill>
                  <a:srgbClr val="FF0066"/>
                </a:solidFill>
                <a:latin typeface="+mn-lt"/>
              </a:rPr>
              <a:t>“How </a:t>
            </a:r>
            <a:r>
              <a:rPr lang="en-US" sz="2000" dirty="0">
                <a:solidFill>
                  <a:srgbClr val="FF0066"/>
                </a:solidFill>
                <a:latin typeface="+mn-lt"/>
              </a:rPr>
              <a:t>Siri and Alexa trace their origins to a toy called Radio </a:t>
            </a:r>
            <a:r>
              <a:rPr lang="en-US" sz="2000" dirty="0" smtClean="0">
                <a:solidFill>
                  <a:srgbClr val="FF0066"/>
                </a:solidFill>
                <a:latin typeface="+mn-lt"/>
              </a:rPr>
              <a:t>Rex”</a:t>
            </a:r>
            <a:endParaRPr lang="en-SG" sz="2000" dirty="0">
              <a:solidFill>
                <a:srgbClr val="FF0066"/>
              </a:solidFill>
              <a:latin typeface="+mn-lt"/>
            </a:endParaRPr>
          </a:p>
        </p:txBody>
      </p:sp>
    </p:spTree>
    <p:extLst>
      <p:ext uri="{BB962C8B-B14F-4D97-AF65-F5344CB8AC3E}">
        <p14:creationId xmlns:p14="http://schemas.microsoft.com/office/powerpoint/2010/main" val="3045155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0B3CE18-A588-438A-818D-D402E37F5853}" type="slidenum">
              <a:rPr lang="en-GB" smtClean="0"/>
              <a:pPr/>
              <a:t>13</a:t>
            </a:fld>
            <a:endParaRPr lang="en-GB" sz="1400">
              <a:solidFill>
                <a:srgbClr val="000000"/>
              </a:solidFill>
            </a:endParaRPr>
          </a:p>
        </p:txBody>
      </p:sp>
      <p:sp>
        <p:nvSpPr>
          <p:cNvPr id="6" name="Title 5"/>
          <p:cNvSpPr>
            <a:spLocks noGrp="1"/>
          </p:cNvSpPr>
          <p:nvPr>
            <p:ph type="title"/>
          </p:nvPr>
        </p:nvSpPr>
        <p:spPr>
          <a:xfrm>
            <a:off x="458204" y="569656"/>
            <a:ext cx="6518763" cy="1143717"/>
          </a:xfrm>
        </p:spPr>
        <p:txBody>
          <a:bodyPr>
            <a:normAutofit/>
          </a:bodyPr>
          <a:lstStyle/>
          <a:p>
            <a:r>
              <a:rPr lang="en-US" sz="3600" b="1" dirty="0">
                <a:solidFill>
                  <a:srgbClr val="FF0066"/>
                </a:solidFill>
              </a:rPr>
              <a:t>First Speech Recognizers</a:t>
            </a:r>
            <a:endParaRPr lang="en-SG" sz="3600" b="1" dirty="0">
              <a:solidFill>
                <a:srgbClr val="FF0066"/>
              </a:solidFill>
            </a:endParaRPr>
          </a:p>
        </p:txBody>
      </p:sp>
      <p:pic>
        <p:nvPicPr>
          <p:cNvPr id="9" name="Content Placeholder 4"/>
          <p:cNvPicPr>
            <a:picLocks noChangeAspect="1"/>
          </p:cNvPicPr>
          <p:nvPr/>
        </p:nvPicPr>
        <p:blipFill rotWithShape="1">
          <a:blip r:embed="rId3" cstate="screen">
            <a:extLst>
              <a:ext uri="{28A0092B-C50C-407E-A947-70E740481C1C}">
                <a14:useLocalDpi xmlns:a14="http://schemas.microsoft.com/office/drawing/2010/main"/>
              </a:ext>
            </a:extLst>
          </a:blip>
          <a:srcRect t="86298"/>
          <a:stretch/>
        </p:blipFill>
        <p:spPr bwMode="auto">
          <a:xfrm>
            <a:off x="228600" y="6140157"/>
            <a:ext cx="8607978" cy="696072"/>
          </a:xfrm>
          <a:prstGeom prst="rect">
            <a:avLst/>
          </a:prstGeom>
          <a:noFill/>
          <a:ln w="9525">
            <a:noFill/>
            <a:miter lim="800000"/>
            <a:headEnd/>
            <a:tailEnd/>
          </a:ln>
          <a:effectLst/>
        </p:spPr>
      </p:pic>
      <p:pic>
        <p:nvPicPr>
          <p:cNvPr id="13"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943600" y="2331069"/>
            <a:ext cx="2642235" cy="1491584"/>
          </a:xfrm>
          <a:prstGeom prst="rect">
            <a:avLst/>
          </a:prstGeom>
          <a:noFill/>
          <a:ln w="9525">
            <a:noFill/>
            <a:miter lim="800000"/>
            <a:headEnd/>
            <a:tailEnd/>
          </a:ln>
          <a:effectLst/>
        </p:spPr>
      </p:pic>
      <p:sp>
        <p:nvSpPr>
          <p:cNvPr id="14" name="TextBox 13"/>
          <p:cNvSpPr txBox="1"/>
          <p:nvPr/>
        </p:nvSpPr>
        <p:spPr>
          <a:xfrm>
            <a:off x="5979648" y="4263096"/>
            <a:ext cx="3055238" cy="1323439"/>
          </a:xfrm>
          <a:prstGeom prst="rect">
            <a:avLst/>
          </a:prstGeom>
          <a:noFill/>
        </p:spPr>
        <p:txBody>
          <a:bodyPr wrap="square" rtlCol="0">
            <a:spAutoFit/>
          </a:bodyPr>
          <a:lstStyle/>
          <a:p>
            <a:r>
              <a:rPr lang="en-SG" sz="1600" b="1" dirty="0">
                <a:solidFill>
                  <a:schemeClr val="tx2"/>
                </a:solidFill>
                <a:latin typeface="+mn-lt"/>
              </a:rPr>
              <a:t>In 1962, William C. </a:t>
            </a:r>
            <a:r>
              <a:rPr lang="en-SG" sz="1600" b="1" dirty="0" err="1">
                <a:solidFill>
                  <a:schemeClr val="tx2"/>
                </a:solidFill>
                <a:latin typeface="+mn-lt"/>
              </a:rPr>
              <a:t>Dersch</a:t>
            </a:r>
            <a:r>
              <a:rPr lang="en-SG" sz="1600" b="1" dirty="0">
                <a:solidFill>
                  <a:schemeClr val="tx2"/>
                </a:solidFill>
                <a:latin typeface="+mn-lt"/>
              </a:rPr>
              <a:t>  (IBM) unveiled the Shoebox—a machine that could do simple math calculations via voice commands.</a:t>
            </a: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1054" y="1828800"/>
            <a:ext cx="3084772" cy="2330717"/>
          </a:xfrm>
          <a:prstGeom prst="rect">
            <a:avLst/>
          </a:prstGeom>
        </p:spPr>
      </p:pic>
      <p:sp>
        <p:nvSpPr>
          <p:cNvPr id="11" name="TextBox 10"/>
          <p:cNvSpPr txBox="1"/>
          <p:nvPr/>
        </p:nvSpPr>
        <p:spPr>
          <a:xfrm>
            <a:off x="2285999" y="4315936"/>
            <a:ext cx="3200401" cy="1077218"/>
          </a:xfrm>
          <a:prstGeom prst="rect">
            <a:avLst/>
          </a:prstGeom>
          <a:noFill/>
        </p:spPr>
        <p:txBody>
          <a:bodyPr wrap="square" rtlCol="0">
            <a:spAutoFit/>
          </a:bodyPr>
          <a:lstStyle/>
          <a:p>
            <a:r>
              <a:rPr lang="en-US" sz="1600" b="1" dirty="0">
                <a:solidFill>
                  <a:schemeClr val="tx2"/>
                </a:solidFill>
                <a:latin typeface="+mn-lt"/>
              </a:rPr>
              <a:t>In 1952, Davis, </a:t>
            </a:r>
            <a:r>
              <a:rPr lang="en-US" sz="1600" b="1" dirty="0" err="1">
                <a:solidFill>
                  <a:schemeClr val="tx2"/>
                </a:solidFill>
                <a:latin typeface="+mn-lt"/>
              </a:rPr>
              <a:t>Biddulph</a:t>
            </a:r>
            <a:r>
              <a:rPr lang="en-US" sz="1600" b="1" dirty="0">
                <a:solidFill>
                  <a:schemeClr val="tx2"/>
                </a:solidFill>
                <a:latin typeface="+mn-lt"/>
              </a:rPr>
              <a:t>, and </a:t>
            </a:r>
            <a:r>
              <a:rPr lang="en-US" sz="1600" b="1" dirty="0" err="1">
                <a:solidFill>
                  <a:schemeClr val="tx2"/>
                </a:solidFill>
                <a:latin typeface="+mn-lt"/>
              </a:rPr>
              <a:t>Balashek</a:t>
            </a:r>
            <a:r>
              <a:rPr lang="en-US" sz="1600" b="1" dirty="0">
                <a:solidFill>
                  <a:schemeClr val="tx2"/>
                </a:solidFill>
                <a:latin typeface="+mn-lt"/>
              </a:rPr>
              <a:t> of Bell Labs built a system for isolated digit recognition (AUDREY, </a:t>
            </a:r>
            <a:r>
              <a:rPr lang="en-SG" sz="1600" b="1" dirty="0">
                <a:solidFill>
                  <a:schemeClr val="tx2"/>
                </a:solidFill>
                <a:latin typeface="+mn-lt"/>
              </a:rPr>
              <a:t>6 feet tall circuitry</a:t>
            </a:r>
            <a:r>
              <a:rPr lang="en-US" sz="1600" b="1" dirty="0">
                <a:solidFill>
                  <a:schemeClr val="tx2"/>
                </a:solidFill>
                <a:latin typeface="+mn-lt"/>
              </a:rPr>
              <a:t>).</a:t>
            </a:r>
            <a:endParaRPr lang="en-SG" sz="1600" b="1" dirty="0">
              <a:solidFill>
                <a:schemeClr val="tx2"/>
              </a:solidFill>
              <a:latin typeface="+mn-lt"/>
            </a:endParaRPr>
          </a:p>
        </p:txBody>
      </p:sp>
      <p:sp>
        <p:nvSpPr>
          <p:cNvPr id="15" name="Rectangle 14"/>
          <p:cNvSpPr/>
          <p:nvPr/>
        </p:nvSpPr>
        <p:spPr bwMode="auto">
          <a:xfrm>
            <a:off x="228600" y="6144372"/>
            <a:ext cx="1371600" cy="381000"/>
          </a:xfrm>
          <a:prstGeom prst="rect">
            <a:avLst/>
          </a:prstGeom>
          <a:solidFill>
            <a:srgbClr val="FF8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Times" pitchFamily="18" charset="0"/>
            </a:endParaRPr>
          </a:p>
        </p:txBody>
      </p:sp>
      <p:sp>
        <p:nvSpPr>
          <p:cNvPr id="18" name="Isosceles Triangle 17"/>
          <p:cNvSpPr/>
          <p:nvPr/>
        </p:nvSpPr>
        <p:spPr bwMode="auto">
          <a:xfrm>
            <a:off x="1446338" y="6519602"/>
            <a:ext cx="304800" cy="228600"/>
          </a:xfrm>
          <a:prstGeom prst="triangle">
            <a:avLst/>
          </a:prstGeom>
          <a:solidFill>
            <a:srgbClr val="FF8000">
              <a:alpha val="50000"/>
            </a:srgb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SG"/>
          </a:p>
        </p:txBody>
      </p:sp>
      <p:pic>
        <p:nvPicPr>
          <p:cNvPr id="12" name="Picture 2" descr="Radio Rex from 1920s - The first speech recognition mach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04" y="2413488"/>
            <a:ext cx="1123080" cy="1373921"/>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p:cNvSpPr/>
          <p:nvPr/>
        </p:nvSpPr>
        <p:spPr bwMode="auto">
          <a:xfrm>
            <a:off x="1636106" y="2971800"/>
            <a:ext cx="649893"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Times" pitchFamily="18" charset="0"/>
            </a:endParaRPr>
          </a:p>
        </p:txBody>
      </p:sp>
      <p:sp>
        <p:nvSpPr>
          <p:cNvPr id="16" name="Arrow: Right 15"/>
          <p:cNvSpPr/>
          <p:nvPr/>
        </p:nvSpPr>
        <p:spPr bwMode="auto">
          <a:xfrm>
            <a:off x="5214449" y="2971800"/>
            <a:ext cx="652951"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rgbClr val="FF0066"/>
              </a:solidFill>
              <a:effectLst/>
              <a:latin typeface="Times" pitchFamily="18" charset="0"/>
            </a:endParaRPr>
          </a:p>
        </p:txBody>
      </p:sp>
      <p:pic>
        <p:nvPicPr>
          <p:cNvPr id="17" name="Picture 2" descr="Singapore University of Technology and Design (SUT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32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0B3CE18-A588-438A-818D-D402E37F5853}" type="slidenum">
              <a:rPr lang="en-GB" smtClean="0"/>
              <a:pPr/>
              <a:t>14</a:t>
            </a:fld>
            <a:endParaRPr lang="en-GB" sz="1400">
              <a:solidFill>
                <a:srgbClr val="000000"/>
              </a:solidFill>
            </a:endParaRPr>
          </a:p>
        </p:txBody>
      </p:sp>
      <p:sp>
        <p:nvSpPr>
          <p:cNvPr id="3" name="Title 2"/>
          <p:cNvSpPr>
            <a:spLocks noGrp="1"/>
          </p:cNvSpPr>
          <p:nvPr>
            <p:ph type="title"/>
          </p:nvPr>
        </p:nvSpPr>
        <p:spPr>
          <a:xfrm>
            <a:off x="762000" y="3200400"/>
            <a:ext cx="6518763" cy="1143717"/>
          </a:xfrm>
        </p:spPr>
        <p:txBody>
          <a:bodyPr>
            <a:normAutofit/>
          </a:bodyPr>
          <a:lstStyle/>
          <a:p>
            <a:r>
              <a:rPr lang="en-US" sz="4000" b="1" dirty="0" smtClean="0">
                <a:solidFill>
                  <a:srgbClr val="FF0066"/>
                </a:solidFill>
              </a:rPr>
              <a:t>An Irony</a:t>
            </a:r>
            <a:endParaRPr lang="en-SG" sz="4000" b="1" dirty="0">
              <a:solidFill>
                <a:srgbClr val="FF0066"/>
              </a:solidFill>
            </a:endParaRPr>
          </a:p>
        </p:txBody>
      </p:sp>
      <p:pic>
        <p:nvPicPr>
          <p:cNvPr id="4" name="Picture 2" descr="Singapore University of Technology and Design (SUT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455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0B3CE18-A588-438A-818D-D402E37F5853}" type="slidenum">
              <a:rPr lang="en-GB" smtClean="0"/>
              <a:pPr/>
              <a:t>15</a:t>
            </a:fld>
            <a:endParaRPr lang="en-GB" sz="1400">
              <a:solidFill>
                <a:srgbClr val="000000"/>
              </a:solidFill>
            </a:endParaRPr>
          </a:p>
        </p:txBody>
      </p:sp>
      <p:sp>
        <p:nvSpPr>
          <p:cNvPr id="3" name="Title 2"/>
          <p:cNvSpPr>
            <a:spLocks noGrp="1"/>
          </p:cNvSpPr>
          <p:nvPr>
            <p:ph type="title"/>
          </p:nvPr>
        </p:nvSpPr>
        <p:spPr>
          <a:xfrm>
            <a:off x="228600" y="381000"/>
            <a:ext cx="6934200" cy="1219917"/>
          </a:xfrm>
        </p:spPr>
        <p:txBody>
          <a:bodyPr/>
          <a:lstStyle/>
          <a:p>
            <a:r>
              <a:rPr lang="en-SG" sz="1600" dirty="0">
                <a:solidFill>
                  <a:srgbClr val="FF0066"/>
                </a:solidFill>
              </a:rPr>
              <a:t>Whither Speech Recognition?</a:t>
            </a:r>
            <a:br>
              <a:rPr lang="en-SG" sz="1600" dirty="0">
                <a:solidFill>
                  <a:srgbClr val="FF0066"/>
                </a:solidFill>
              </a:rPr>
            </a:br>
            <a:r>
              <a:rPr lang="en-SG" sz="1400" i="1" dirty="0">
                <a:solidFill>
                  <a:srgbClr val="FF0066"/>
                </a:solidFill>
              </a:rPr>
              <a:t>The Journal of the Acoustical Society of America, Vol. 46, No. 4, (Part 2), 1049-1051, October 1969</a:t>
            </a:r>
            <a:r>
              <a:rPr lang="en-SG" sz="1200" b="0" dirty="0">
                <a:solidFill>
                  <a:srgbClr val="FF0066"/>
                </a:solidFill>
              </a:rPr>
              <a:t/>
            </a:r>
            <a:br>
              <a:rPr lang="en-SG" sz="1200" b="0" dirty="0">
                <a:solidFill>
                  <a:srgbClr val="FF0066"/>
                </a:solidFill>
              </a:rPr>
            </a:br>
            <a:r>
              <a:rPr lang="en-SG" sz="1200" b="0" dirty="0">
                <a:solidFill>
                  <a:srgbClr val="FF0066"/>
                </a:solidFill>
              </a:rPr>
              <a:t>J.R. PIERCE, Bell Telephone Laboratories, Inc., Murray Hill, New Jersey 07971</a:t>
            </a:r>
          </a:p>
        </p:txBody>
      </p:sp>
      <p:pic>
        <p:nvPicPr>
          <p:cNvPr id="8" name="Picture 7"/>
          <p:cNvPicPr>
            <a:picLocks noChangeAspect="1"/>
          </p:cNvPicPr>
          <p:nvPr/>
        </p:nvPicPr>
        <p:blipFill>
          <a:blip r:embed="rId3"/>
          <a:stretch>
            <a:fillRect/>
          </a:stretch>
        </p:blipFill>
        <p:spPr>
          <a:xfrm>
            <a:off x="3313059" y="1406202"/>
            <a:ext cx="5706061" cy="4733955"/>
          </a:xfrm>
          <a:prstGeom prst="rect">
            <a:avLst/>
          </a:prstGeom>
        </p:spPr>
      </p:pic>
      <p:pic>
        <p:nvPicPr>
          <p:cNvPr id="9" name="Content Placeholder 4"/>
          <p:cNvPicPr>
            <a:picLocks noChangeAspect="1"/>
          </p:cNvPicPr>
          <p:nvPr/>
        </p:nvPicPr>
        <p:blipFill rotWithShape="1">
          <a:blip r:embed="rId4" cstate="screen">
            <a:extLst>
              <a:ext uri="{28A0092B-C50C-407E-A947-70E740481C1C}">
                <a14:useLocalDpi xmlns:a14="http://schemas.microsoft.com/office/drawing/2010/main"/>
              </a:ext>
            </a:extLst>
          </a:blip>
          <a:srcRect t="86298"/>
          <a:stretch/>
        </p:blipFill>
        <p:spPr bwMode="auto">
          <a:xfrm>
            <a:off x="228600" y="6140157"/>
            <a:ext cx="8607978" cy="696072"/>
          </a:xfrm>
          <a:prstGeom prst="rect">
            <a:avLst/>
          </a:prstGeom>
          <a:noFill/>
          <a:ln w="9525">
            <a:noFill/>
            <a:miter lim="800000"/>
            <a:headEnd/>
            <a:tailEnd/>
          </a:ln>
          <a:effectLst/>
        </p:spPr>
      </p:pic>
      <p:sp>
        <p:nvSpPr>
          <p:cNvPr id="4" name="Isosceles Triangle 3"/>
          <p:cNvSpPr/>
          <p:nvPr/>
        </p:nvSpPr>
        <p:spPr bwMode="auto">
          <a:xfrm>
            <a:off x="1735589" y="6519602"/>
            <a:ext cx="304800" cy="228600"/>
          </a:xfrm>
          <a:prstGeom prst="triangle">
            <a:avLst/>
          </a:prstGeom>
          <a:solidFill>
            <a:srgbClr val="FF8000">
              <a:alpha val="50000"/>
            </a:srgb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SG"/>
          </a:p>
        </p:txBody>
      </p:sp>
      <p:sp>
        <p:nvSpPr>
          <p:cNvPr id="13" name="Rectangle 12"/>
          <p:cNvSpPr/>
          <p:nvPr/>
        </p:nvSpPr>
        <p:spPr bwMode="auto">
          <a:xfrm>
            <a:off x="3355958" y="4800600"/>
            <a:ext cx="5559442" cy="875239"/>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Times" pitchFamily="18" charset="0"/>
            </a:endParaRPr>
          </a:p>
        </p:txBody>
      </p:sp>
      <p:pic>
        <p:nvPicPr>
          <p:cNvPr id="10" name="Picture 2" descr="Singapore University of Technology and Design (SUT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John R. Pierce -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752600"/>
            <a:ext cx="2300581" cy="18280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3642111"/>
            <a:ext cx="3127358" cy="2308324"/>
          </a:xfrm>
          <a:prstGeom prst="rect">
            <a:avLst/>
          </a:prstGeom>
        </p:spPr>
        <p:txBody>
          <a:bodyPr wrap="square">
            <a:spAutoFit/>
          </a:bodyPr>
          <a:lstStyle/>
          <a:p>
            <a:pPr algn="ctr"/>
            <a:r>
              <a:rPr lang="en-SG" sz="1600" b="1" dirty="0" smtClean="0">
                <a:solidFill>
                  <a:schemeClr val="accent2">
                    <a:lumMod val="60000"/>
                    <a:lumOff val="40000"/>
                  </a:schemeClr>
                </a:solidFill>
                <a:latin typeface="+mn-lt"/>
              </a:rPr>
              <a:t>J.R. Pierce</a:t>
            </a:r>
          </a:p>
          <a:p>
            <a:pPr marL="342900" indent="-342900">
              <a:buAutoNum type="arabicParenR"/>
            </a:pPr>
            <a:r>
              <a:rPr lang="en-US" sz="1600" b="1" dirty="0" smtClean="0">
                <a:solidFill>
                  <a:schemeClr val="accent2">
                    <a:lumMod val="60000"/>
                    <a:lumOff val="40000"/>
                  </a:schemeClr>
                </a:solidFill>
                <a:latin typeface="+mn-lt"/>
              </a:rPr>
              <a:t>developed </a:t>
            </a:r>
            <a:r>
              <a:rPr lang="en-US" sz="1600" b="1" dirty="0">
                <a:solidFill>
                  <a:schemeClr val="accent2">
                    <a:lumMod val="60000"/>
                    <a:lumOff val="40000"/>
                  </a:schemeClr>
                </a:solidFill>
                <a:latin typeface="+mn-lt"/>
              </a:rPr>
              <a:t>jointly the concept of pulse code modulation (PCM) with his Bell Labs colleagues Barney Oliver and Claude Shannon. </a:t>
            </a:r>
            <a:endParaRPr lang="en-US" sz="1600" b="1" dirty="0" smtClean="0">
              <a:solidFill>
                <a:schemeClr val="accent2">
                  <a:lumMod val="60000"/>
                  <a:lumOff val="40000"/>
                </a:schemeClr>
              </a:solidFill>
              <a:latin typeface="+mn-lt"/>
            </a:endParaRPr>
          </a:p>
          <a:p>
            <a:pPr marL="342900" indent="-342900">
              <a:buAutoNum type="arabicParenR"/>
            </a:pPr>
            <a:r>
              <a:rPr lang="en-US" sz="1600" b="1" dirty="0" smtClean="0">
                <a:solidFill>
                  <a:schemeClr val="accent2">
                    <a:lumMod val="60000"/>
                    <a:lumOff val="40000"/>
                  </a:schemeClr>
                </a:solidFill>
                <a:latin typeface="+mn-lt"/>
              </a:rPr>
              <a:t>He </a:t>
            </a:r>
            <a:r>
              <a:rPr lang="en-US" sz="1600" b="1" dirty="0">
                <a:solidFill>
                  <a:schemeClr val="accent2">
                    <a:lumMod val="60000"/>
                    <a:lumOff val="40000"/>
                  </a:schemeClr>
                </a:solidFill>
                <a:latin typeface="+mn-lt"/>
              </a:rPr>
              <a:t>supervised the Bell Labs team which built the first </a:t>
            </a:r>
            <a:r>
              <a:rPr lang="en-US" sz="1600" b="1" dirty="0" smtClean="0">
                <a:solidFill>
                  <a:schemeClr val="accent2">
                    <a:lumMod val="60000"/>
                    <a:lumOff val="40000"/>
                  </a:schemeClr>
                </a:solidFill>
                <a:latin typeface="+mn-lt"/>
              </a:rPr>
              <a:t>transistor</a:t>
            </a:r>
            <a:endParaRPr lang="en-SG" sz="1600" b="1" dirty="0">
              <a:solidFill>
                <a:schemeClr val="accent2">
                  <a:lumMod val="60000"/>
                  <a:lumOff val="40000"/>
                </a:schemeClr>
              </a:solidFill>
              <a:latin typeface="+mn-lt"/>
            </a:endParaRPr>
          </a:p>
        </p:txBody>
      </p:sp>
    </p:spTree>
    <p:extLst>
      <p:ext uri="{BB962C8B-B14F-4D97-AF65-F5344CB8AC3E}">
        <p14:creationId xmlns:p14="http://schemas.microsoft.com/office/powerpoint/2010/main" val="1006786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664" y="4768368"/>
            <a:ext cx="4800600" cy="1561512"/>
          </a:xfrm>
          <a:prstGeom prst="rect">
            <a:avLst/>
          </a:prstGeom>
        </p:spPr>
      </p:pic>
      <p:sp>
        <p:nvSpPr>
          <p:cNvPr id="2" name="Slide Number Placeholder 1"/>
          <p:cNvSpPr>
            <a:spLocks noGrp="1"/>
          </p:cNvSpPr>
          <p:nvPr>
            <p:ph type="sldNum" sz="quarter" idx="11"/>
          </p:nvPr>
        </p:nvSpPr>
        <p:spPr/>
        <p:txBody>
          <a:bodyPr/>
          <a:lstStyle/>
          <a:p>
            <a:fld id="{70B3CE18-A588-438A-818D-D402E37F5853}" type="slidenum">
              <a:rPr lang="en-GB" smtClean="0"/>
              <a:pPr/>
              <a:t>16</a:t>
            </a:fld>
            <a:endParaRPr lang="en-GB" sz="1400">
              <a:solidFill>
                <a:srgbClr val="000000"/>
              </a:solidFill>
            </a:endParaRPr>
          </a:p>
        </p:txBody>
      </p:sp>
      <p:sp>
        <p:nvSpPr>
          <p:cNvPr id="6" name="Title 2"/>
          <p:cNvSpPr>
            <a:spLocks noGrp="1"/>
          </p:cNvSpPr>
          <p:nvPr>
            <p:ph type="title"/>
          </p:nvPr>
        </p:nvSpPr>
        <p:spPr>
          <a:xfrm>
            <a:off x="228600" y="381000"/>
            <a:ext cx="6934200" cy="1219917"/>
          </a:xfrm>
        </p:spPr>
        <p:txBody>
          <a:bodyPr/>
          <a:lstStyle/>
          <a:p>
            <a:r>
              <a:rPr lang="en-SG" sz="1600" dirty="0">
                <a:solidFill>
                  <a:srgbClr val="FF0066"/>
                </a:solidFill>
              </a:rPr>
              <a:t>Whither Speech Recognition?</a:t>
            </a:r>
            <a:br>
              <a:rPr lang="en-SG" sz="1600" dirty="0">
                <a:solidFill>
                  <a:srgbClr val="FF0066"/>
                </a:solidFill>
              </a:rPr>
            </a:br>
            <a:r>
              <a:rPr lang="en-SG" sz="1400" i="1" dirty="0">
                <a:solidFill>
                  <a:srgbClr val="FF0066"/>
                </a:solidFill>
              </a:rPr>
              <a:t>The Journal of the Acoustical Society of America, Vol. 46, No. 4, (Part 2), 1049-1051, October 1969</a:t>
            </a:r>
            <a:r>
              <a:rPr lang="en-SG" sz="1200" b="0" dirty="0">
                <a:solidFill>
                  <a:srgbClr val="FF0066"/>
                </a:solidFill>
              </a:rPr>
              <a:t/>
            </a:r>
            <a:br>
              <a:rPr lang="en-SG" sz="1200" b="0" dirty="0">
                <a:solidFill>
                  <a:srgbClr val="FF0066"/>
                </a:solidFill>
              </a:rPr>
            </a:br>
            <a:r>
              <a:rPr lang="en-SG" sz="1200" b="0" dirty="0">
                <a:solidFill>
                  <a:srgbClr val="FF0066"/>
                </a:solidFill>
              </a:rPr>
              <a:t>J.R. PIERCE, Bell Telephone Laboratories, Inc., Murray Hill, New Jersey 07971</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b="50513"/>
          <a:stretch/>
        </p:blipFill>
        <p:spPr>
          <a:xfrm>
            <a:off x="248816" y="1673051"/>
            <a:ext cx="5317603" cy="1197684"/>
          </a:xfrm>
          <a:prstGeom prst="rect">
            <a:avLst/>
          </a:prstGeom>
        </p:spPr>
      </p:pic>
      <p:pic>
        <p:nvPicPr>
          <p:cNvPr id="9" name="Content Placeholder 4"/>
          <p:cNvPicPr>
            <a:picLocks noChangeAspect="1"/>
          </p:cNvPicPr>
          <p:nvPr/>
        </p:nvPicPr>
        <p:blipFill rotWithShape="1">
          <a:blip r:embed="rId5" cstate="screen">
            <a:extLst>
              <a:ext uri="{28A0092B-C50C-407E-A947-70E740481C1C}">
                <a14:useLocalDpi xmlns:a14="http://schemas.microsoft.com/office/drawing/2010/main"/>
              </a:ext>
            </a:extLst>
          </a:blip>
          <a:srcRect t="86298"/>
          <a:stretch/>
        </p:blipFill>
        <p:spPr bwMode="auto">
          <a:xfrm>
            <a:off x="228600" y="6140157"/>
            <a:ext cx="8607978" cy="696072"/>
          </a:xfrm>
          <a:prstGeom prst="rect">
            <a:avLst/>
          </a:prstGeom>
          <a:noFill/>
          <a:ln w="9525">
            <a:noFill/>
            <a:miter lim="800000"/>
            <a:headEnd/>
            <a:tailEnd/>
          </a:ln>
          <a:effectLst/>
        </p:spPr>
      </p:pic>
      <p:sp>
        <p:nvSpPr>
          <p:cNvPr id="10" name="Isosceles Triangle 9"/>
          <p:cNvSpPr/>
          <p:nvPr/>
        </p:nvSpPr>
        <p:spPr bwMode="auto">
          <a:xfrm>
            <a:off x="1735589" y="6519602"/>
            <a:ext cx="304800" cy="228600"/>
          </a:xfrm>
          <a:prstGeom prst="triangle">
            <a:avLst/>
          </a:prstGeom>
          <a:solidFill>
            <a:srgbClr val="FF8000">
              <a:alpha val="50000"/>
            </a:srgb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SG"/>
          </a:p>
        </p:txBody>
      </p:sp>
      <p:pic>
        <p:nvPicPr>
          <p:cNvPr id="3" name="Picture 2"/>
          <p:cNvPicPr>
            <a:picLocks noChangeAspect="1"/>
          </p:cNvPicPr>
          <p:nvPr/>
        </p:nvPicPr>
        <p:blipFill rotWithShape="1">
          <a:blip r:embed="rId6"/>
          <a:srcRect l="50000" t="35185" r="15000" b="45420"/>
          <a:stretch/>
        </p:blipFill>
        <p:spPr>
          <a:xfrm>
            <a:off x="2907617" y="2870735"/>
            <a:ext cx="5778112" cy="1801049"/>
          </a:xfrm>
          <a:prstGeom prst="rect">
            <a:avLst/>
          </a:prstGeom>
        </p:spPr>
      </p:pic>
      <p:sp>
        <p:nvSpPr>
          <p:cNvPr id="12" name="Rectangle 11"/>
          <p:cNvSpPr/>
          <p:nvPr/>
        </p:nvSpPr>
        <p:spPr bwMode="auto">
          <a:xfrm>
            <a:off x="2910822" y="2977288"/>
            <a:ext cx="5711795" cy="690823"/>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Times" pitchFamily="18" charset="0"/>
            </a:endParaRPr>
          </a:p>
        </p:txBody>
      </p:sp>
      <p:sp>
        <p:nvSpPr>
          <p:cNvPr id="17" name="Rectangle 16"/>
          <p:cNvSpPr/>
          <p:nvPr/>
        </p:nvSpPr>
        <p:spPr bwMode="auto">
          <a:xfrm>
            <a:off x="281709" y="1657336"/>
            <a:ext cx="5208510" cy="80202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Times" pitchFamily="18" charset="0"/>
            </a:endParaRPr>
          </a:p>
        </p:txBody>
      </p:sp>
      <p:sp>
        <p:nvSpPr>
          <p:cNvPr id="21" name="Rectangle 20"/>
          <p:cNvSpPr/>
          <p:nvPr/>
        </p:nvSpPr>
        <p:spPr bwMode="auto">
          <a:xfrm>
            <a:off x="485054" y="4729769"/>
            <a:ext cx="4801210" cy="80202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Times" pitchFamily="18" charset="0"/>
            </a:endParaRPr>
          </a:p>
        </p:txBody>
      </p:sp>
      <p:pic>
        <p:nvPicPr>
          <p:cNvPr id="13" name="Picture 2" descr="Singapore University of Technology and Design (SUT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577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685800" y="457200"/>
            <a:ext cx="7772400" cy="609600"/>
          </a:xfrm>
        </p:spPr>
        <p:txBody>
          <a:bodyPr>
            <a:normAutofit/>
          </a:bodyPr>
          <a:lstStyle/>
          <a:p>
            <a:pPr algn="ctr">
              <a:defRPr/>
            </a:pPr>
            <a:r>
              <a:rPr lang="en-US" sz="3600" b="1" dirty="0">
                <a:solidFill>
                  <a:srgbClr val="FF0066"/>
                </a:solidFill>
                <a:effectLst>
                  <a:outerShdw blurRad="38100" dist="38100" dir="2700000" algn="tl">
                    <a:srgbClr val="C0C0C0"/>
                  </a:outerShdw>
                </a:effectLst>
                <a:latin typeface="Arial" charset="0"/>
                <a:cs typeface="Arial" charset="0"/>
              </a:rPr>
              <a:t>Speech in Sci-Fi</a:t>
            </a:r>
          </a:p>
        </p:txBody>
      </p:sp>
      <p:sp>
        <p:nvSpPr>
          <p:cNvPr id="1741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u="sng">
                <a:solidFill>
                  <a:srgbClr val="FF0000"/>
                </a:solidFill>
                <a:latin typeface="Arial" panose="020B0604020202020204" pitchFamily="34" charset="0"/>
              </a:defRPr>
            </a:lvl1pPr>
            <a:lvl2pPr marL="742950" indent="-285750" eaLnBrk="0" hangingPunct="0">
              <a:defRPr sz="1400" i="1" u="sng">
                <a:solidFill>
                  <a:srgbClr val="FF0000"/>
                </a:solidFill>
                <a:latin typeface="Arial" panose="020B0604020202020204" pitchFamily="34" charset="0"/>
              </a:defRPr>
            </a:lvl2pPr>
            <a:lvl3pPr marL="1143000" indent="-228600" eaLnBrk="0" hangingPunct="0">
              <a:defRPr sz="1400" i="1" u="sng">
                <a:solidFill>
                  <a:srgbClr val="FF0000"/>
                </a:solidFill>
                <a:latin typeface="Arial" panose="020B0604020202020204" pitchFamily="34" charset="0"/>
              </a:defRPr>
            </a:lvl3pPr>
            <a:lvl4pPr marL="1600200" indent="-228600" eaLnBrk="0" hangingPunct="0">
              <a:defRPr sz="1400" i="1" u="sng">
                <a:solidFill>
                  <a:srgbClr val="FF0000"/>
                </a:solidFill>
                <a:latin typeface="Arial" panose="020B0604020202020204" pitchFamily="34" charset="0"/>
              </a:defRPr>
            </a:lvl4pPr>
            <a:lvl5pPr marL="2057400" indent="-228600" eaLnBrk="0" hangingPunct="0">
              <a:defRPr sz="1400" i="1" u="sng">
                <a:solidFill>
                  <a:srgbClr val="FF0000"/>
                </a:solidFill>
                <a:latin typeface="Arial" panose="020B0604020202020204" pitchFamily="34" charset="0"/>
              </a:defRPr>
            </a:lvl5pPr>
            <a:lvl6pPr marL="2514600" indent="-228600" algn="ctr" eaLnBrk="0" fontAlgn="base" hangingPunct="0">
              <a:spcBef>
                <a:spcPct val="0"/>
              </a:spcBef>
              <a:spcAft>
                <a:spcPct val="0"/>
              </a:spcAft>
              <a:defRPr sz="1400" i="1" u="sng">
                <a:solidFill>
                  <a:srgbClr val="FF0000"/>
                </a:solidFill>
                <a:latin typeface="Arial" panose="020B0604020202020204" pitchFamily="34" charset="0"/>
              </a:defRPr>
            </a:lvl6pPr>
            <a:lvl7pPr marL="2971800" indent="-228600" algn="ctr" eaLnBrk="0" fontAlgn="base" hangingPunct="0">
              <a:spcBef>
                <a:spcPct val="0"/>
              </a:spcBef>
              <a:spcAft>
                <a:spcPct val="0"/>
              </a:spcAft>
              <a:defRPr sz="1400" i="1" u="sng">
                <a:solidFill>
                  <a:srgbClr val="FF0000"/>
                </a:solidFill>
                <a:latin typeface="Arial" panose="020B0604020202020204" pitchFamily="34" charset="0"/>
              </a:defRPr>
            </a:lvl7pPr>
            <a:lvl8pPr marL="3429000" indent="-228600" algn="ctr" eaLnBrk="0" fontAlgn="base" hangingPunct="0">
              <a:spcBef>
                <a:spcPct val="0"/>
              </a:spcBef>
              <a:spcAft>
                <a:spcPct val="0"/>
              </a:spcAft>
              <a:defRPr sz="1400" i="1" u="sng">
                <a:solidFill>
                  <a:srgbClr val="FF0000"/>
                </a:solidFill>
                <a:latin typeface="Arial" panose="020B0604020202020204" pitchFamily="34" charset="0"/>
              </a:defRPr>
            </a:lvl8pPr>
            <a:lvl9pPr marL="3886200" indent="-228600" algn="ctr" eaLnBrk="0" fontAlgn="base" hangingPunct="0">
              <a:spcBef>
                <a:spcPct val="0"/>
              </a:spcBef>
              <a:spcAft>
                <a:spcPct val="0"/>
              </a:spcAft>
              <a:defRPr sz="1400" i="1" u="sng">
                <a:solidFill>
                  <a:srgbClr val="FF0000"/>
                </a:solidFill>
                <a:latin typeface="Arial" panose="020B0604020202020204" pitchFamily="34" charset="0"/>
              </a:defRPr>
            </a:lvl9pPr>
          </a:lstStyle>
          <a:p>
            <a:fld id="{9BE7CFE5-4960-4FD4-94C0-6C43F5BD71B9}" type="slidenum">
              <a:rPr lang="en-US" altLang="en-US" i="0" u="none">
                <a:solidFill>
                  <a:schemeClr val="tx1"/>
                </a:solidFill>
                <a:latin typeface="Times New Roman" panose="02020603050405020304" pitchFamily="18" charset="0"/>
              </a:rPr>
              <a:pPr/>
              <a:t>17</a:t>
            </a:fld>
            <a:endParaRPr lang="en-US" altLang="en-US" i="0" u="none">
              <a:solidFill>
                <a:schemeClr val="tx1"/>
              </a:solidFill>
              <a:latin typeface="Times New Roman" panose="02020603050405020304" pitchFamily="18" charset="0"/>
            </a:endParaRPr>
          </a:p>
        </p:txBody>
      </p:sp>
      <p:pic>
        <p:nvPicPr>
          <p:cNvPr id="71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5726" y="4346098"/>
            <a:ext cx="2138010"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2589" y="4311653"/>
            <a:ext cx="2274534"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38420" y="1367509"/>
            <a:ext cx="1533215" cy="185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File:Clarke s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1" y="1367509"/>
            <a:ext cx="2081386" cy="185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hal-200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197"/>
          <a:stretch/>
        </p:blipFill>
        <p:spPr bwMode="auto">
          <a:xfrm>
            <a:off x="6305550" y="1576669"/>
            <a:ext cx="2362200" cy="168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14268" y="1367510"/>
            <a:ext cx="1576340" cy="12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03930" y="5747869"/>
            <a:ext cx="6736139" cy="400110"/>
          </a:xfrm>
          <a:prstGeom prst="rect">
            <a:avLst/>
          </a:prstGeom>
          <a:noFill/>
        </p:spPr>
        <p:txBody>
          <a:bodyPr wrap="none" rtlCol="0">
            <a:spAutoFit/>
          </a:bodyPr>
          <a:lstStyle/>
          <a:p>
            <a:r>
              <a:rPr lang="en-SG" sz="2000" dirty="0">
                <a:latin typeface="Arial" panose="020B0604020202020204" pitchFamily="34" charset="0"/>
              </a:rPr>
              <a:t>C-3PO is fluent in over six million forms of communication</a:t>
            </a:r>
          </a:p>
        </p:txBody>
      </p:sp>
      <p:sp>
        <p:nvSpPr>
          <p:cNvPr id="15" name="Isosceles Triangle 14"/>
          <p:cNvSpPr/>
          <p:nvPr/>
        </p:nvSpPr>
        <p:spPr bwMode="auto">
          <a:xfrm>
            <a:off x="2150282" y="6538049"/>
            <a:ext cx="3048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Times" pitchFamily="18" charset="0"/>
            </a:endParaRPr>
          </a:p>
        </p:txBody>
      </p:sp>
      <p:pic>
        <p:nvPicPr>
          <p:cNvPr id="16" name="Content Placeholder 4"/>
          <p:cNvPicPr>
            <a:picLocks noChangeAspect="1"/>
          </p:cNvPicPr>
          <p:nvPr/>
        </p:nvPicPr>
        <p:blipFill rotWithShape="1">
          <a:blip r:embed="rId9" cstate="screen">
            <a:extLst>
              <a:ext uri="{28A0092B-C50C-407E-A947-70E740481C1C}">
                <a14:useLocalDpi xmlns:a14="http://schemas.microsoft.com/office/drawing/2010/main"/>
              </a:ext>
            </a:extLst>
          </a:blip>
          <a:srcRect t="86298"/>
          <a:stretch/>
        </p:blipFill>
        <p:spPr bwMode="auto">
          <a:xfrm>
            <a:off x="228600" y="6140157"/>
            <a:ext cx="8607978" cy="696072"/>
          </a:xfrm>
          <a:prstGeom prst="rect">
            <a:avLst/>
          </a:prstGeom>
          <a:noFill/>
          <a:ln w="9525">
            <a:noFill/>
            <a:miter lim="800000"/>
            <a:headEnd/>
            <a:tailEnd/>
          </a:ln>
          <a:effectLst/>
        </p:spPr>
      </p:pic>
      <p:sp>
        <p:nvSpPr>
          <p:cNvPr id="17" name="Isosceles Triangle 16"/>
          <p:cNvSpPr/>
          <p:nvPr/>
        </p:nvSpPr>
        <p:spPr bwMode="auto">
          <a:xfrm>
            <a:off x="2150282" y="6530815"/>
            <a:ext cx="304800" cy="228600"/>
          </a:xfrm>
          <a:prstGeom prst="triangle">
            <a:avLst/>
          </a:prstGeom>
          <a:solidFill>
            <a:srgbClr val="FF8000">
              <a:alpha val="50000"/>
            </a:srgb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SG"/>
          </a:p>
        </p:txBody>
      </p:sp>
      <p:pic>
        <p:nvPicPr>
          <p:cNvPr id="18" name="Picture 2" descr="Singapore University of Technology and Design (SUT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9"/>
          <p:cNvSpPr txBox="1">
            <a:spLocks noChangeArrowheads="1"/>
          </p:cNvSpPr>
          <p:nvPr/>
        </p:nvSpPr>
        <p:spPr bwMode="auto">
          <a:xfrm>
            <a:off x="342899" y="3336070"/>
            <a:ext cx="8458200" cy="1323439"/>
          </a:xfrm>
          <a:prstGeom prst="rect">
            <a:avLst/>
          </a:prstGeom>
          <a:noFill/>
          <a:ln w="12700">
            <a:noFill/>
            <a:miter lim="800000"/>
            <a:headEnd type="none" w="sm" len="sm"/>
            <a:tailEnd type="none" w="sm" len="sm"/>
          </a:ln>
        </p:spPr>
        <p:txBody>
          <a:bodyPr>
            <a:spAutoFit/>
          </a:bodyPr>
          <a:lstStyle>
            <a:lvl1pPr eaLnBrk="0" hangingPunct="0">
              <a:defRPr sz="1400" i="1" u="sng">
                <a:solidFill>
                  <a:srgbClr val="FF0000"/>
                </a:solidFill>
                <a:latin typeface="Arial" panose="020B0604020202020204" pitchFamily="34" charset="0"/>
              </a:defRPr>
            </a:lvl1pPr>
            <a:lvl2pPr marL="742950" indent="-285750" eaLnBrk="0" hangingPunct="0">
              <a:defRPr sz="1400" i="1" u="sng">
                <a:solidFill>
                  <a:srgbClr val="FF0000"/>
                </a:solidFill>
                <a:latin typeface="Arial" panose="020B0604020202020204" pitchFamily="34" charset="0"/>
              </a:defRPr>
            </a:lvl2pPr>
            <a:lvl3pPr marL="1143000" indent="-228600" eaLnBrk="0" hangingPunct="0">
              <a:defRPr sz="1400" i="1" u="sng">
                <a:solidFill>
                  <a:srgbClr val="FF0000"/>
                </a:solidFill>
                <a:latin typeface="Arial" panose="020B0604020202020204" pitchFamily="34" charset="0"/>
              </a:defRPr>
            </a:lvl3pPr>
            <a:lvl4pPr marL="1600200" indent="-228600" eaLnBrk="0" hangingPunct="0">
              <a:defRPr sz="1400" i="1" u="sng">
                <a:solidFill>
                  <a:srgbClr val="FF0000"/>
                </a:solidFill>
                <a:latin typeface="Arial" panose="020B0604020202020204" pitchFamily="34" charset="0"/>
              </a:defRPr>
            </a:lvl4pPr>
            <a:lvl5pPr marL="2057400" indent="-228600" eaLnBrk="0" hangingPunct="0">
              <a:defRPr sz="1400" i="1" u="sng">
                <a:solidFill>
                  <a:srgbClr val="FF0000"/>
                </a:solidFill>
                <a:latin typeface="Arial" panose="020B0604020202020204" pitchFamily="34" charset="0"/>
              </a:defRPr>
            </a:lvl5pPr>
            <a:lvl6pPr marL="2514600" indent="-228600" algn="ctr" eaLnBrk="0" fontAlgn="base" hangingPunct="0">
              <a:spcBef>
                <a:spcPct val="0"/>
              </a:spcBef>
              <a:spcAft>
                <a:spcPct val="0"/>
              </a:spcAft>
              <a:defRPr sz="1400" i="1" u="sng">
                <a:solidFill>
                  <a:srgbClr val="FF0000"/>
                </a:solidFill>
                <a:latin typeface="Arial" panose="020B0604020202020204" pitchFamily="34" charset="0"/>
              </a:defRPr>
            </a:lvl6pPr>
            <a:lvl7pPr marL="2971800" indent="-228600" algn="ctr" eaLnBrk="0" fontAlgn="base" hangingPunct="0">
              <a:spcBef>
                <a:spcPct val="0"/>
              </a:spcBef>
              <a:spcAft>
                <a:spcPct val="0"/>
              </a:spcAft>
              <a:defRPr sz="1400" i="1" u="sng">
                <a:solidFill>
                  <a:srgbClr val="FF0000"/>
                </a:solidFill>
                <a:latin typeface="Arial" panose="020B0604020202020204" pitchFamily="34" charset="0"/>
              </a:defRPr>
            </a:lvl7pPr>
            <a:lvl8pPr marL="3429000" indent="-228600" algn="ctr" eaLnBrk="0" fontAlgn="base" hangingPunct="0">
              <a:spcBef>
                <a:spcPct val="0"/>
              </a:spcBef>
              <a:spcAft>
                <a:spcPct val="0"/>
              </a:spcAft>
              <a:defRPr sz="1400" i="1" u="sng">
                <a:solidFill>
                  <a:srgbClr val="FF0000"/>
                </a:solidFill>
                <a:latin typeface="Arial" panose="020B0604020202020204" pitchFamily="34" charset="0"/>
              </a:defRPr>
            </a:lvl8pPr>
            <a:lvl9pPr marL="3886200" indent="-228600" algn="ctr" eaLnBrk="0" fontAlgn="base" hangingPunct="0">
              <a:spcBef>
                <a:spcPct val="0"/>
              </a:spcBef>
              <a:spcAft>
                <a:spcPct val="0"/>
              </a:spcAft>
              <a:defRPr sz="1400" i="1" u="sng">
                <a:solidFill>
                  <a:srgbClr val="FF0000"/>
                </a:solidFill>
                <a:latin typeface="Arial" panose="020B0604020202020204" pitchFamily="34" charset="0"/>
              </a:defRPr>
            </a:lvl9pPr>
          </a:lstStyle>
          <a:p>
            <a:r>
              <a:rPr lang="en-US" altLang="en-US" sz="2000" i="0" u="none" dirty="0" smtClean="0">
                <a:solidFill>
                  <a:schemeClr val="tx1"/>
                </a:solidFill>
              </a:rPr>
              <a:t>HAL is </a:t>
            </a:r>
            <a:r>
              <a:rPr lang="en-US" altLang="en-US" sz="2000" i="0" u="none" dirty="0">
                <a:solidFill>
                  <a:schemeClr val="tx1"/>
                </a:solidFill>
              </a:rPr>
              <a:t>a fictional artificial intelligence character </a:t>
            </a:r>
            <a:r>
              <a:rPr lang="en-US" altLang="en-US" sz="2000" i="0" u="none" dirty="0" smtClean="0">
                <a:solidFill>
                  <a:schemeClr val="tx1"/>
                </a:solidFill>
              </a:rPr>
              <a:t>in </a:t>
            </a:r>
            <a:r>
              <a:rPr lang="en-US" altLang="en-US" sz="2000" i="0" u="none" dirty="0">
                <a:solidFill>
                  <a:schemeClr val="tx1"/>
                </a:solidFill>
              </a:rPr>
              <a:t>Arthur C. Clarke's Space Odyssey series</a:t>
            </a:r>
            <a:r>
              <a:rPr lang="en-US" altLang="en-US" sz="2000" i="0" u="none" dirty="0" smtClean="0">
                <a:solidFill>
                  <a:schemeClr val="tx1"/>
                </a:solidFill>
              </a:rPr>
              <a:t>.</a:t>
            </a:r>
            <a:r>
              <a:rPr lang="en-US" altLang="en-US" sz="2000" i="0" u="none" dirty="0">
                <a:solidFill>
                  <a:schemeClr val="tx1"/>
                </a:solidFill>
              </a:rPr>
              <a:t> HAL listens, talks, sings, reads lips, plays chess, and solves </a:t>
            </a:r>
            <a:r>
              <a:rPr lang="en-US" altLang="en-US" sz="2000" i="0" u="none" dirty="0" smtClean="0">
                <a:solidFill>
                  <a:schemeClr val="tx1"/>
                </a:solidFill>
              </a:rPr>
              <a:t>problems!!</a:t>
            </a:r>
            <a:endParaRPr lang="en-US" altLang="en-US" sz="2000" i="0" u="none" dirty="0">
              <a:solidFill>
                <a:schemeClr val="tx1"/>
              </a:solidFill>
            </a:endParaRPr>
          </a:p>
          <a:p>
            <a:endParaRPr lang="en-US" altLang="en-US" sz="2000" i="0" u="none" dirty="0">
              <a:solidFill>
                <a:schemeClr val="tx1"/>
              </a:solidFill>
            </a:endParaRPr>
          </a:p>
        </p:txBody>
      </p:sp>
      <p:sp>
        <p:nvSpPr>
          <p:cNvPr id="2" name="Rectangle 1"/>
          <p:cNvSpPr/>
          <p:nvPr/>
        </p:nvSpPr>
        <p:spPr>
          <a:xfrm>
            <a:off x="6986257" y="4197844"/>
            <a:ext cx="817853" cy="461665"/>
          </a:xfrm>
          <a:prstGeom prst="rect">
            <a:avLst/>
          </a:prstGeom>
        </p:spPr>
        <p:txBody>
          <a:bodyPr wrap="none">
            <a:spAutoFit/>
          </a:bodyPr>
          <a:lstStyle/>
          <a:p>
            <a:r>
              <a:rPr lang="en-SG" dirty="0"/>
              <a:t>HAL</a:t>
            </a:r>
          </a:p>
        </p:txBody>
      </p:sp>
      <p:sp>
        <p:nvSpPr>
          <p:cNvPr id="20" name="Rectangle 19"/>
          <p:cNvSpPr/>
          <p:nvPr/>
        </p:nvSpPr>
        <p:spPr>
          <a:xfrm>
            <a:off x="8124109" y="4197843"/>
            <a:ext cx="766557" cy="461665"/>
          </a:xfrm>
          <a:prstGeom prst="rect">
            <a:avLst/>
          </a:prstGeom>
        </p:spPr>
        <p:txBody>
          <a:bodyPr wrap="none">
            <a:spAutoFit/>
          </a:bodyPr>
          <a:lstStyle/>
          <a:p>
            <a:r>
              <a:rPr lang="en-SG" dirty="0" smtClean="0"/>
              <a:t>IBM</a:t>
            </a:r>
            <a:endParaRPr lang="en-SG" dirty="0"/>
          </a:p>
        </p:txBody>
      </p:sp>
      <p:sp>
        <p:nvSpPr>
          <p:cNvPr id="4" name="Right Arrow 3"/>
          <p:cNvSpPr/>
          <p:nvPr/>
        </p:nvSpPr>
        <p:spPr>
          <a:xfrm>
            <a:off x="7804110" y="4293580"/>
            <a:ext cx="319999" cy="313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65002835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5625"/>
            <a:ext cx="8382000" cy="4351338"/>
          </a:xfrm>
        </p:spPr>
        <p:txBody>
          <a:bodyPr>
            <a:normAutofit/>
          </a:bodyPr>
          <a:lstStyle/>
          <a:p>
            <a:pPr marL="0" indent="0">
              <a:buNone/>
            </a:pPr>
            <a:endParaRPr lang="en-US" sz="3200" b="1" dirty="0">
              <a:solidFill>
                <a:srgbClr val="FF0066"/>
              </a:solidFill>
            </a:endParaRPr>
          </a:p>
          <a:p>
            <a:pPr marL="0" indent="0">
              <a:buNone/>
            </a:pPr>
            <a:r>
              <a:rPr lang="en-US" sz="3200" b="1" dirty="0" smtClean="0">
                <a:solidFill>
                  <a:schemeClr val="tx2"/>
                </a:solidFill>
              </a:rPr>
              <a:t>When it comes to AI and machine learning….</a:t>
            </a:r>
          </a:p>
          <a:p>
            <a:pPr marL="0" indent="0">
              <a:buNone/>
            </a:pPr>
            <a:r>
              <a:rPr lang="en-US" sz="3200" b="1" dirty="0">
                <a:solidFill>
                  <a:schemeClr val="tx2"/>
                </a:solidFill>
              </a:rPr>
              <a:t>	</a:t>
            </a:r>
            <a:r>
              <a:rPr lang="en-US" sz="3200" b="1" dirty="0" smtClean="0">
                <a:solidFill>
                  <a:schemeClr val="tx2"/>
                </a:solidFill>
              </a:rPr>
              <a:t>		</a:t>
            </a:r>
          </a:p>
          <a:p>
            <a:pPr marL="0" indent="0">
              <a:buNone/>
            </a:pPr>
            <a:endParaRPr lang="en-US" sz="3200" b="1" dirty="0">
              <a:solidFill>
                <a:schemeClr val="tx2"/>
              </a:solidFill>
            </a:endParaRPr>
          </a:p>
          <a:p>
            <a:pPr marL="0" indent="0">
              <a:buNone/>
            </a:pPr>
            <a:r>
              <a:rPr lang="en-US" sz="3200" b="1" dirty="0" smtClean="0">
                <a:solidFill>
                  <a:schemeClr val="tx2"/>
                </a:solidFill>
              </a:rPr>
              <a:t>We’re only limited by our imagination!</a:t>
            </a:r>
            <a:endParaRPr lang="en-SG" sz="3200" b="1" dirty="0">
              <a:solidFill>
                <a:schemeClr val="tx2"/>
              </a:solidFill>
            </a:endParaRPr>
          </a:p>
        </p:txBody>
      </p:sp>
      <p:sp>
        <p:nvSpPr>
          <p:cNvPr id="4" name="Slide Number Placeholder 3"/>
          <p:cNvSpPr>
            <a:spLocks noGrp="1"/>
          </p:cNvSpPr>
          <p:nvPr>
            <p:ph type="sldNum" sz="quarter" idx="12"/>
          </p:nvPr>
        </p:nvSpPr>
        <p:spPr/>
        <p:txBody>
          <a:bodyPr/>
          <a:lstStyle/>
          <a:p>
            <a:fld id="{FDAFAA84-93FD-4C2C-AE46-F7D42BEF3958}" type="slidenum">
              <a:rPr lang="en-GB" smtClean="0"/>
              <a:pPr/>
              <a:t>18</a:t>
            </a:fld>
            <a:endParaRPr lang="en-GB" sz="1400">
              <a:solidFill>
                <a:srgbClr val="000000"/>
              </a:solidFill>
            </a:endParaRPr>
          </a:p>
        </p:txBody>
      </p:sp>
      <p:pic>
        <p:nvPicPr>
          <p:cNvPr id="5" name="Picture 2" descr="Singapore University of Technology and Design (SU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40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1905000" y="1828800"/>
            <a:ext cx="5715000" cy="3124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Lucida Grande" pitchFamily="-111" charset="0"/>
            </a:endParaRPr>
          </a:p>
        </p:txBody>
      </p:sp>
      <p:pic>
        <p:nvPicPr>
          <p:cNvPr id="2050" name="Picture 2" descr="汉字 聽"/>
          <p:cNvPicPr>
            <a:picLocks noChangeAspect="1" noChangeArrowheads="1"/>
          </p:cNvPicPr>
          <p:nvPr/>
        </p:nvPicPr>
        <p:blipFill>
          <a:blip r:embed="rId3"/>
          <a:srcRect/>
          <a:stretch>
            <a:fillRect/>
          </a:stretch>
        </p:blipFill>
        <p:spPr bwMode="auto">
          <a:xfrm>
            <a:off x="3581400" y="2514600"/>
            <a:ext cx="1752600" cy="1752600"/>
          </a:xfrm>
          <a:prstGeom prst="rect">
            <a:avLst/>
          </a:prstGeom>
          <a:noFill/>
        </p:spPr>
      </p:pic>
      <p:cxnSp>
        <p:nvCxnSpPr>
          <p:cNvPr id="11277" name="Straight Arrow Connector 19"/>
          <p:cNvCxnSpPr>
            <a:cxnSpLocks noChangeShapeType="1"/>
          </p:cNvCxnSpPr>
          <p:nvPr/>
        </p:nvCxnSpPr>
        <p:spPr bwMode="auto">
          <a:xfrm flipH="1">
            <a:off x="4953000" y="3048000"/>
            <a:ext cx="762000" cy="0"/>
          </a:xfrm>
          <a:prstGeom prst="straightConnector1">
            <a:avLst/>
          </a:prstGeom>
          <a:noFill/>
          <a:ln w="38100">
            <a:solidFill>
              <a:srgbClr val="FF0000"/>
            </a:solidFill>
            <a:round/>
            <a:headEnd/>
            <a:tailEnd type="arrow" w="med" len="med"/>
          </a:ln>
        </p:spPr>
      </p:cxnSp>
      <p:cxnSp>
        <p:nvCxnSpPr>
          <p:cNvPr id="11278" name="Straight Arrow Connector 23"/>
          <p:cNvCxnSpPr>
            <a:cxnSpLocks noChangeShapeType="1"/>
          </p:cNvCxnSpPr>
          <p:nvPr/>
        </p:nvCxnSpPr>
        <p:spPr bwMode="auto">
          <a:xfrm flipH="1">
            <a:off x="4953000" y="3733800"/>
            <a:ext cx="762000" cy="0"/>
          </a:xfrm>
          <a:prstGeom prst="straightConnector1">
            <a:avLst/>
          </a:prstGeom>
          <a:noFill/>
          <a:ln w="38100">
            <a:solidFill>
              <a:srgbClr val="FF0000"/>
            </a:solidFill>
            <a:round/>
            <a:headEnd/>
            <a:tailEnd type="arrow" w="med" len="med"/>
          </a:ln>
        </p:spPr>
      </p:cxnSp>
      <p:sp>
        <p:nvSpPr>
          <p:cNvPr id="11267" name="TextBox 10"/>
          <p:cNvSpPr txBox="1">
            <a:spLocks noChangeArrowheads="1"/>
          </p:cNvSpPr>
          <p:nvPr/>
        </p:nvSpPr>
        <p:spPr bwMode="auto">
          <a:xfrm>
            <a:off x="2513162" y="5234912"/>
            <a:ext cx="4558171" cy="523220"/>
          </a:xfrm>
          <a:prstGeom prst="rect">
            <a:avLst/>
          </a:prstGeom>
          <a:noFill/>
          <a:ln w="9525">
            <a:noFill/>
            <a:miter lim="800000"/>
            <a:headEnd/>
            <a:tailEnd/>
          </a:ln>
        </p:spPr>
        <p:txBody>
          <a:bodyPr wrap="none">
            <a:spAutoFit/>
          </a:bodyPr>
          <a:lstStyle/>
          <a:p>
            <a:r>
              <a:rPr lang="en-US" sz="2800" b="1" dirty="0"/>
              <a:t>Chinese character ‘to listen’ </a:t>
            </a:r>
          </a:p>
        </p:txBody>
      </p:sp>
      <p:sp>
        <p:nvSpPr>
          <p:cNvPr id="11279" name="TextBox 14"/>
          <p:cNvSpPr txBox="1">
            <a:spLocks noChangeArrowheads="1"/>
          </p:cNvSpPr>
          <p:nvPr/>
        </p:nvSpPr>
        <p:spPr bwMode="auto">
          <a:xfrm>
            <a:off x="1981200" y="2057400"/>
            <a:ext cx="1524000" cy="1015663"/>
          </a:xfrm>
          <a:prstGeom prst="rect">
            <a:avLst/>
          </a:prstGeom>
          <a:noFill/>
          <a:ln w="9525">
            <a:noFill/>
            <a:miter lim="800000"/>
            <a:headEnd/>
            <a:tailEnd/>
          </a:ln>
        </p:spPr>
        <p:txBody>
          <a:bodyPr wrap="square">
            <a:spAutoFit/>
          </a:bodyPr>
          <a:lstStyle/>
          <a:p>
            <a:r>
              <a:rPr lang="en-US" sz="2000" dirty="0">
                <a:solidFill>
                  <a:srgbClr val="FF0000"/>
                </a:solidFill>
              </a:rPr>
              <a:t>Acoustic Modeling</a:t>
            </a:r>
          </a:p>
          <a:p>
            <a:r>
              <a:rPr lang="en-US" sz="2000" dirty="0">
                <a:solidFill>
                  <a:srgbClr val="FF0000"/>
                </a:solidFill>
              </a:rPr>
              <a:t>(the ear)</a:t>
            </a:r>
          </a:p>
        </p:txBody>
      </p:sp>
      <p:sp>
        <p:nvSpPr>
          <p:cNvPr id="11280" name="TextBox 15"/>
          <p:cNvSpPr txBox="1">
            <a:spLocks noChangeArrowheads="1"/>
          </p:cNvSpPr>
          <p:nvPr/>
        </p:nvSpPr>
        <p:spPr bwMode="auto">
          <a:xfrm>
            <a:off x="5635533" y="2411111"/>
            <a:ext cx="1946367" cy="1015663"/>
          </a:xfrm>
          <a:prstGeom prst="rect">
            <a:avLst/>
          </a:prstGeom>
          <a:noFill/>
          <a:ln w="9525">
            <a:noFill/>
            <a:miter lim="800000"/>
            <a:headEnd/>
            <a:tailEnd/>
          </a:ln>
        </p:spPr>
        <p:txBody>
          <a:bodyPr wrap="none">
            <a:spAutoFit/>
          </a:bodyPr>
          <a:lstStyle/>
          <a:p>
            <a:r>
              <a:rPr lang="en-US" sz="2000" dirty="0">
                <a:solidFill>
                  <a:srgbClr val="FF0000"/>
                </a:solidFill>
              </a:rPr>
              <a:t>Speech </a:t>
            </a:r>
          </a:p>
          <a:p>
            <a:r>
              <a:rPr lang="en-US" sz="2000" dirty="0">
                <a:solidFill>
                  <a:srgbClr val="FF0000"/>
                </a:solidFill>
              </a:rPr>
              <a:t>Acquisition</a:t>
            </a:r>
          </a:p>
          <a:p>
            <a:r>
              <a:rPr lang="en-US" sz="2000" dirty="0" smtClean="0">
                <a:solidFill>
                  <a:srgbClr val="FF0000"/>
                </a:solidFill>
              </a:rPr>
              <a:t>(to pay attention</a:t>
            </a:r>
            <a:r>
              <a:rPr lang="en-US" sz="2000" dirty="0">
                <a:solidFill>
                  <a:srgbClr val="FF0000"/>
                </a:solidFill>
              </a:rPr>
              <a:t>)</a:t>
            </a:r>
            <a:endParaRPr lang="en-US" dirty="0">
              <a:solidFill>
                <a:srgbClr val="FF0000"/>
              </a:solidFill>
            </a:endParaRPr>
          </a:p>
        </p:txBody>
      </p:sp>
      <p:cxnSp>
        <p:nvCxnSpPr>
          <p:cNvPr id="24" name="Straight Arrow Connector 19"/>
          <p:cNvCxnSpPr>
            <a:cxnSpLocks noChangeShapeType="1"/>
          </p:cNvCxnSpPr>
          <p:nvPr/>
        </p:nvCxnSpPr>
        <p:spPr bwMode="auto">
          <a:xfrm flipH="1">
            <a:off x="3211283" y="3048000"/>
            <a:ext cx="762000" cy="0"/>
          </a:xfrm>
          <a:prstGeom prst="straightConnector1">
            <a:avLst/>
          </a:prstGeom>
          <a:noFill/>
          <a:ln w="38100">
            <a:solidFill>
              <a:srgbClr val="FF0000"/>
            </a:solidFill>
            <a:round/>
            <a:headEnd type="arrow"/>
            <a:tailEnd type="none" w="med" len="med"/>
          </a:ln>
        </p:spPr>
      </p:cxnSp>
      <p:sp>
        <p:nvSpPr>
          <p:cNvPr id="26" name="TextBox 14"/>
          <p:cNvSpPr txBox="1">
            <a:spLocks noChangeArrowheads="1"/>
          </p:cNvSpPr>
          <p:nvPr/>
        </p:nvSpPr>
        <p:spPr bwMode="auto">
          <a:xfrm>
            <a:off x="5715000" y="3329913"/>
            <a:ext cx="1676400" cy="1015663"/>
          </a:xfrm>
          <a:prstGeom prst="rect">
            <a:avLst/>
          </a:prstGeom>
          <a:noFill/>
          <a:ln w="9525">
            <a:noFill/>
            <a:miter lim="800000"/>
            <a:headEnd/>
            <a:tailEnd/>
          </a:ln>
        </p:spPr>
        <p:txBody>
          <a:bodyPr wrap="square">
            <a:spAutoFit/>
          </a:bodyPr>
          <a:lstStyle/>
          <a:p>
            <a:r>
              <a:rPr lang="en-US" sz="2000" dirty="0">
                <a:solidFill>
                  <a:srgbClr val="FF0000"/>
                </a:solidFill>
              </a:rPr>
              <a:t>Language modeling</a:t>
            </a:r>
          </a:p>
          <a:p>
            <a:r>
              <a:rPr lang="en-US" sz="2000" dirty="0">
                <a:solidFill>
                  <a:srgbClr val="FF0000"/>
                </a:solidFill>
              </a:rPr>
              <a:t>(the heart)</a:t>
            </a:r>
          </a:p>
        </p:txBody>
      </p:sp>
      <p:sp>
        <p:nvSpPr>
          <p:cNvPr id="20" name="Rectangle 2"/>
          <p:cNvSpPr>
            <a:spLocks noGrp="1" noChangeArrowheads="1"/>
          </p:cNvSpPr>
          <p:nvPr>
            <p:ph type="title"/>
          </p:nvPr>
        </p:nvSpPr>
        <p:spPr>
          <a:xfrm>
            <a:off x="685800" y="571500"/>
            <a:ext cx="7772400" cy="609600"/>
          </a:xfrm>
        </p:spPr>
        <p:txBody>
          <a:bodyPr>
            <a:normAutofit/>
          </a:bodyPr>
          <a:lstStyle/>
          <a:p>
            <a:pPr algn="ctr">
              <a:defRPr/>
            </a:pPr>
            <a:r>
              <a:rPr lang="en-US" sz="3600" dirty="0">
                <a:solidFill>
                  <a:srgbClr val="FF0066"/>
                </a:solidFill>
                <a:effectLst>
                  <a:outerShdw blurRad="38100" dist="38100" dir="2700000" algn="tl">
                    <a:srgbClr val="C0C0C0"/>
                  </a:outerShdw>
                </a:effectLst>
                <a:latin typeface="Arial" charset="0"/>
                <a:cs typeface="Arial" charset="0"/>
              </a:rPr>
              <a:t>Old Wisdom</a:t>
            </a:r>
            <a:endParaRPr lang="en-US" sz="3600" b="1" dirty="0">
              <a:solidFill>
                <a:srgbClr val="FF0066"/>
              </a:solidFill>
              <a:effectLst>
                <a:outerShdw blurRad="38100" dist="38100" dir="2700000" algn="tl">
                  <a:srgbClr val="C0C0C0"/>
                </a:outerShdw>
              </a:effectLst>
              <a:latin typeface="Arial" charset="0"/>
              <a:cs typeface="Arial" charset="0"/>
            </a:endParaRPr>
          </a:p>
        </p:txBody>
      </p:sp>
      <p:pic>
        <p:nvPicPr>
          <p:cNvPr id="13" name="Picture 2" descr="Singapore University of Technology and Design (SUT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44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0B3CE18-A588-438A-818D-D402E37F5853}" type="slidenum">
              <a:rPr lang="en-GB" smtClean="0"/>
              <a:pPr/>
              <a:t>2</a:t>
            </a:fld>
            <a:endParaRPr lang="en-GB" sz="1400">
              <a:solidFill>
                <a:srgbClr val="000000"/>
              </a:solidFill>
            </a:endParaRPr>
          </a:p>
        </p:txBody>
      </p:sp>
      <p:pic>
        <p:nvPicPr>
          <p:cNvPr id="25602"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309292" cy="41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ingapore University of Technology and Design (SU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2161120" cy="8419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40624" y="1269990"/>
            <a:ext cx="3926075" cy="461665"/>
          </a:xfrm>
          <a:prstGeom prst="rect">
            <a:avLst/>
          </a:prstGeom>
        </p:spPr>
        <p:txBody>
          <a:bodyPr wrap="none">
            <a:spAutoFit/>
          </a:bodyPr>
          <a:lstStyle/>
          <a:p>
            <a:r>
              <a:rPr lang="en-SG" dirty="0" smtClean="0"/>
              <a:t>Audience </a:t>
            </a:r>
            <a:r>
              <a:rPr lang="en-SG" dirty="0"/>
              <a:t>can send </a:t>
            </a:r>
            <a:r>
              <a:rPr lang="en-SG" dirty="0" smtClean="0"/>
              <a:t>questions! </a:t>
            </a:r>
            <a:endParaRPr lang="en-SG" dirty="0"/>
          </a:p>
        </p:txBody>
      </p:sp>
    </p:spTree>
    <p:extLst>
      <p:ext uri="{BB962C8B-B14F-4D97-AF65-F5344CB8AC3E}">
        <p14:creationId xmlns:p14="http://schemas.microsoft.com/office/powerpoint/2010/main" val="1472103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9D1D-9AA4-4F96-A869-81B52607D8CF}"/>
              </a:ext>
            </a:extLst>
          </p:cNvPr>
          <p:cNvSpPr>
            <a:spLocks noGrp="1"/>
          </p:cNvSpPr>
          <p:nvPr>
            <p:ph type="title"/>
          </p:nvPr>
        </p:nvSpPr>
        <p:spPr>
          <a:xfrm>
            <a:off x="628650" y="304800"/>
            <a:ext cx="7886700" cy="1325563"/>
          </a:xfrm>
        </p:spPr>
        <p:txBody>
          <a:bodyPr>
            <a:normAutofit/>
          </a:bodyPr>
          <a:lstStyle/>
          <a:p>
            <a:r>
              <a:rPr lang="en-SG" sz="3600" b="1" dirty="0" smtClean="0">
                <a:solidFill>
                  <a:srgbClr val="FF0066"/>
                </a:solidFill>
              </a:rPr>
              <a:t>ASR Application:</a:t>
            </a:r>
            <a:br>
              <a:rPr lang="en-SG" sz="3600" b="1" dirty="0" smtClean="0">
                <a:solidFill>
                  <a:srgbClr val="FF0066"/>
                </a:solidFill>
              </a:rPr>
            </a:br>
            <a:r>
              <a:rPr lang="en-SG" sz="3600" b="1" dirty="0" smtClean="0">
                <a:solidFill>
                  <a:srgbClr val="FF0066"/>
                </a:solidFill>
              </a:rPr>
              <a:t>Medical </a:t>
            </a:r>
            <a:r>
              <a:rPr lang="en-SG" sz="3600" b="1" dirty="0">
                <a:solidFill>
                  <a:srgbClr val="FF0066"/>
                </a:solidFill>
              </a:rPr>
              <a:t>Documentation</a:t>
            </a:r>
          </a:p>
        </p:txBody>
      </p:sp>
      <p:sp>
        <p:nvSpPr>
          <p:cNvPr id="3" name="Content Placeholder 2">
            <a:extLst>
              <a:ext uri="{FF2B5EF4-FFF2-40B4-BE49-F238E27FC236}">
                <a16:creationId xmlns:a16="http://schemas.microsoft.com/office/drawing/2014/main" id="{84FE9F93-557A-4A75-82BF-B1AE2DB67CC6}"/>
              </a:ext>
            </a:extLst>
          </p:cNvPr>
          <p:cNvSpPr>
            <a:spLocks noGrp="1"/>
          </p:cNvSpPr>
          <p:nvPr>
            <p:ph idx="1"/>
          </p:nvPr>
        </p:nvSpPr>
        <p:spPr>
          <a:xfrm>
            <a:off x="551301" y="1495747"/>
            <a:ext cx="8286079" cy="4860603"/>
          </a:xfrm>
        </p:spPr>
        <p:txBody>
          <a:bodyPr>
            <a:normAutofit/>
          </a:bodyPr>
          <a:lstStyle/>
          <a:p>
            <a:pPr marL="342900" indent="-342900">
              <a:buFont typeface="Arial" panose="020B0604020202020204" pitchFamily="34" charset="0"/>
              <a:buChar char="•"/>
            </a:pPr>
            <a:r>
              <a:rPr lang="en-SG" sz="2000" b="0" dirty="0" smtClean="0"/>
              <a:t>In the past, 250,000 </a:t>
            </a:r>
            <a:r>
              <a:rPr lang="en-SG" sz="2000" b="0" dirty="0"/>
              <a:t>US citizens die each year from medical </a:t>
            </a:r>
            <a:r>
              <a:rPr lang="en-SG" sz="2000" b="0" dirty="0" smtClean="0"/>
              <a:t>errors. 90</a:t>
            </a:r>
            <a:r>
              <a:rPr lang="en-SG" sz="2000" b="0" dirty="0"/>
              <a:t>% of practice managers feel patient documentation is a burden on their practice.</a:t>
            </a:r>
          </a:p>
          <a:p>
            <a:pPr marL="342900" indent="-342900">
              <a:buFont typeface="Arial" panose="020B0604020202020204" pitchFamily="34" charset="0"/>
              <a:buChar char="•"/>
            </a:pPr>
            <a:r>
              <a:rPr lang="en-SG" sz="2000" b="0" dirty="0"/>
              <a:t>Statistics shows that 1/6 of doctors’ time is spent on admin</a:t>
            </a:r>
            <a:r>
              <a:rPr lang="en-SG" sz="2000" b="0" dirty="0" smtClean="0"/>
              <a:t>.</a:t>
            </a:r>
            <a:endParaRPr lang="en-US" sz="2000" b="0" dirty="0" smtClean="0"/>
          </a:p>
          <a:p>
            <a:pPr marL="0" indent="0">
              <a:buNone/>
            </a:pPr>
            <a:endParaRPr lang="en-US" sz="2000" dirty="0"/>
          </a:p>
          <a:p>
            <a:pPr marL="0" indent="0">
              <a:buNone/>
            </a:pPr>
            <a:endParaRPr lang="en-US" sz="2000" b="0" dirty="0" smtClean="0"/>
          </a:p>
          <a:p>
            <a:pPr marL="0" indent="0">
              <a:buNone/>
            </a:pPr>
            <a:endParaRPr lang="en-US" sz="2000" dirty="0"/>
          </a:p>
          <a:p>
            <a:pPr marL="0" indent="0">
              <a:buNone/>
            </a:pPr>
            <a:endParaRPr lang="en-US" sz="2000" b="0" dirty="0" smtClean="0"/>
          </a:p>
          <a:p>
            <a:pPr marL="0" indent="0">
              <a:buNone/>
            </a:pPr>
            <a:endParaRPr lang="en-US" sz="2000" dirty="0"/>
          </a:p>
          <a:p>
            <a:pPr marL="0" indent="0">
              <a:buNone/>
            </a:pPr>
            <a:endParaRPr lang="en-US" sz="2000" b="0" dirty="0" smtClean="0"/>
          </a:p>
          <a:p>
            <a:pPr marL="0" indent="0">
              <a:buNone/>
            </a:pPr>
            <a:r>
              <a:rPr lang="en-US" sz="2000" b="0" dirty="0" smtClean="0">
                <a:solidFill>
                  <a:schemeClr val="tx2"/>
                </a:solidFill>
              </a:rPr>
              <a:t>The most useful speech recognition is in hospitals. In most of the hospitals in US, doctors are require by law to record the diagnosis of patients for legal and insurance purposes. In this process, speech recognition is required. </a:t>
            </a:r>
          </a:p>
          <a:p>
            <a:pPr marL="0" indent="0">
              <a:buNone/>
            </a:pPr>
            <a:endParaRPr lang="en-SG" sz="2000" b="0" dirty="0"/>
          </a:p>
          <a:p>
            <a:endParaRPr lang="en-SG" sz="2000" b="0" dirty="0"/>
          </a:p>
          <a:p>
            <a:endParaRPr lang="en-SG" sz="2000" b="0" dirty="0"/>
          </a:p>
          <a:p>
            <a:endParaRPr lang="en-SG" sz="2000" b="0" dirty="0"/>
          </a:p>
        </p:txBody>
      </p:sp>
      <p:sp>
        <p:nvSpPr>
          <p:cNvPr id="4" name="Slide Number Placeholder 3">
            <a:extLst>
              <a:ext uri="{FF2B5EF4-FFF2-40B4-BE49-F238E27FC236}">
                <a16:creationId xmlns:a16="http://schemas.microsoft.com/office/drawing/2014/main" id="{30CA447C-21BA-4592-B307-13B82EE0141B}"/>
              </a:ext>
            </a:extLst>
          </p:cNvPr>
          <p:cNvSpPr>
            <a:spLocks noGrp="1"/>
          </p:cNvSpPr>
          <p:nvPr>
            <p:ph type="sldNum" sz="quarter" idx="12"/>
          </p:nvPr>
        </p:nvSpPr>
        <p:spPr/>
        <p:txBody>
          <a:bodyPr/>
          <a:lstStyle/>
          <a:p>
            <a:fld id="{FDAFAA84-93FD-4C2C-AE46-F7D42BEF3958}" type="slidenum">
              <a:rPr lang="en-GB" smtClean="0"/>
              <a:pPr/>
              <a:t>20</a:t>
            </a:fld>
            <a:endParaRPr lang="en-GB" sz="1400">
              <a:solidFill>
                <a:srgbClr val="000000"/>
              </a:solidFill>
            </a:endParaRPr>
          </a:p>
        </p:txBody>
      </p:sp>
      <p:sp>
        <p:nvSpPr>
          <p:cNvPr id="5" name="TextBox 4">
            <a:extLst>
              <a:ext uri="{FF2B5EF4-FFF2-40B4-BE49-F238E27FC236}">
                <a16:creationId xmlns:a16="http://schemas.microsoft.com/office/drawing/2014/main" id="{9004F59D-8A0F-492D-93F0-88E17E7673A4}"/>
              </a:ext>
            </a:extLst>
          </p:cNvPr>
          <p:cNvSpPr txBox="1"/>
          <p:nvPr/>
        </p:nvSpPr>
        <p:spPr>
          <a:xfrm>
            <a:off x="619941" y="2874005"/>
            <a:ext cx="8305800" cy="307777"/>
          </a:xfrm>
          <a:prstGeom prst="rect">
            <a:avLst/>
          </a:prstGeom>
          <a:noFill/>
        </p:spPr>
        <p:txBody>
          <a:bodyPr wrap="square" rtlCol="0">
            <a:spAutoFit/>
          </a:bodyPr>
          <a:lstStyle/>
          <a:p>
            <a:r>
              <a:rPr lang="en-SG" sz="1400" b="1" dirty="0">
                <a:solidFill>
                  <a:schemeClr val="tx2"/>
                </a:solidFill>
                <a:latin typeface="+mn-lt"/>
              </a:rPr>
              <a:t>IDG Connect, Speech recognition tech still poised to ‘transform’ healthcare,  March 15 2017</a:t>
            </a:r>
          </a:p>
        </p:txBody>
      </p:sp>
      <p:sp>
        <p:nvSpPr>
          <p:cNvPr id="7" name="TextBox 6">
            <a:extLst>
              <a:ext uri="{FF2B5EF4-FFF2-40B4-BE49-F238E27FC236}">
                <a16:creationId xmlns:a16="http://schemas.microsoft.com/office/drawing/2014/main" id="{89F197B4-6C4D-4F97-8682-816B8CA01FF9}"/>
              </a:ext>
            </a:extLst>
          </p:cNvPr>
          <p:cNvSpPr txBox="1"/>
          <p:nvPr/>
        </p:nvSpPr>
        <p:spPr>
          <a:xfrm>
            <a:off x="4201341" y="4010861"/>
            <a:ext cx="4724400" cy="307777"/>
          </a:xfrm>
          <a:prstGeom prst="rect">
            <a:avLst/>
          </a:prstGeom>
          <a:noFill/>
        </p:spPr>
        <p:txBody>
          <a:bodyPr wrap="square" rtlCol="0">
            <a:spAutoFit/>
          </a:bodyPr>
          <a:lstStyle/>
          <a:p>
            <a:r>
              <a:rPr lang="en-SG" sz="1400" b="1" dirty="0">
                <a:solidFill>
                  <a:schemeClr val="tx2"/>
                </a:solidFill>
                <a:latin typeface="+mn-lt"/>
              </a:rPr>
              <a:t>Nuance: https://www.nuance.com/healthcare.html</a:t>
            </a:r>
            <a:endParaRPr lang="en-SG" sz="2800" b="1" dirty="0">
              <a:solidFill>
                <a:schemeClr val="tx2"/>
              </a:solidFill>
              <a:latin typeface="+mn-lt"/>
            </a:endParaRPr>
          </a:p>
        </p:txBody>
      </p:sp>
      <p:pic>
        <p:nvPicPr>
          <p:cNvPr id="9" name="Picture 8">
            <a:extLst>
              <a:ext uri="{FF2B5EF4-FFF2-40B4-BE49-F238E27FC236}">
                <a16:creationId xmlns:a16="http://schemas.microsoft.com/office/drawing/2014/main" id="{2786D8C7-6B73-43D2-A4EC-049681656792}"/>
              </a:ext>
            </a:extLst>
          </p:cNvPr>
          <p:cNvPicPr>
            <a:picLocks noChangeAspect="1"/>
          </p:cNvPicPr>
          <p:nvPr/>
        </p:nvPicPr>
        <p:blipFill>
          <a:blip r:embed="rId3"/>
          <a:stretch>
            <a:fillRect/>
          </a:stretch>
        </p:blipFill>
        <p:spPr>
          <a:xfrm>
            <a:off x="1011827" y="3166542"/>
            <a:ext cx="3070673" cy="1720533"/>
          </a:xfrm>
          <a:prstGeom prst="rect">
            <a:avLst/>
          </a:prstGeom>
        </p:spPr>
      </p:pic>
      <p:pic>
        <p:nvPicPr>
          <p:cNvPr id="8" name="Picture 2" descr="Singapore University of Technology and Design (SUT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34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Today, I’ll talk about some of the topics we do research here at ISTD Pillar of SUTD.</a:t>
            </a:r>
            <a:endParaRPr lang="en-SG" sz="2400" dirty="0" smtClean="0"/>
          </a:p>
          <a:p>
            <a:pPr marL="0" indent="0">
              <a:buNone/>
            </a:pPr>
            <a:endParaRPr lang="en-SG" sz="2400" b="1" dirty="0" smtClean="0"/>
          </a:p>
          <a:p>
            <a:pPr lvl="1"/>
            <a:r>
              <a:rPr lang="en-SG" sz="2100" dirty="0" smtClean="0"/>
              <a:t>Speech Recognition</a:t>
            </a:r>
          </a:p>
          <a:p>
            <a:pPr lvl="1"/>
            <a:r>
              <a:rPr lang="en-US" sz="2100" b="1" dirty="0" smtClean="0"/>
              <a:t>Voice Separation</a:t>
            </a:r>
            <a:endParaRPr lang="en-SG" sz="2100" b="1" dirty="0" smtClean="0"/>
          </a:p>
          <a:p>
            <a:pPr lvl="1"/>
            <a:r>
              <a:rPr lang="en-SG" sz="2100" dirty="0" smtClean="0"/>
              <a:t>Speech Synthesis and Generation</a:t>
            </a:r>
          </a:p>
          <a:p>
            <a:pPr lvl="1"/>
            <a:r>
              <a:rPr lang="en-US" sz="2100" dirty="0" smtClean="0"/>
              <a:t>Voice Conversion</a:t>
            </a:r>
            <a:endParaRPr lang="en-SG" sz="2100" dirty="0" smtClean="0"/>
          </a:p>
          <a:p>
            <a:endParaRPr lang="en-SG"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21</a:t>
            </a:fld>
            <a:endParaRPr lang="en-GB" sz="1400">
              <a:solidFill>
                <a:srgbClr val="000000"/>
              </a:solidFill>
            </a:endParaRPr>
          </a:p>
        </p:txBody>
      </p:sp>
      <p:sp>
        <p:nvSpPr>
          <p:cNvPr id="5" name="Title 1"/>
          <p:cNvSpPr>
            <a:spLocks noGrp="1"/>
          </p:cNvSpPr>
          <p:nvPr>
            <p:ph type="title"/>
          </p:nvPr>
        </p:nvSpPr>
        <p:spPr/>
        <p:txBody>
          <a:bodyPr>
            <a:normAutofit/>
          </a:bodyPr>
          <a:lstStyle/>
          <a:p>
            <a:r>
              <a:rPr lang="en-SG" sz="3200" b="1" kern="1200" dirty="0">
                <a:solidFill>
                  <a:srgbClr val="FF0066"/>
                </a:solidFill>
                <a:effectLst>
                  <a:outerShdw blurRad="38100" dist="38100" dir="2700000" algn="tl">
                    <a:srgbClr val="C0C0C0"/>
                  </a:outerShdw>
                </a:effectLst>
                <a:latin typeface="Arial" charset="0"/>
                <a:cs typeface="Arial" charset="0"/>
              </a:rPr>
              <a:t>Speech Information Processing</a:t>
            </a:r>
          </a:p>
        </p:txBody>
      </p:sp>
      <p:pic>
        <p:nvPicPr>
          <p:cNvPr id="6" name="Picture 2" descr="Radio Rex from 1920s - The first speech recognition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258" y="2362200"/>
            <a:ext cx="1730784" cy="21173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610" y="4849337"/>
            <a:ext cx="2138010"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971800" y="4849337"/>
            <a:ext cx="2858908" cy="145433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1667" t="17187" r="21667" b="20312"/>
          <a:stretch/>
        </p:blipFill>
        <p:spPr>
          <a:xfrm>
            <a:off x="6272050" y="4876969"/>
            <a:ext cx="2243300" cy="1319588"/>
          </a:xfrm>
          <a:prstGeom prst="rect">
            <a:avLst/>
          </a:prstGeom>
        </p:spPr>
      </p:pic>
      <p:sp>
        <p:nvSpPr>
          <p:cNvPr id="2" name="Right Arrow 1"/>
          <p:cNvSpPr/>
          <p:nvPr/>
        </p:nvSpPr>
        <p:spPr>
          <a:xfrm>
            <a:off x="269610" y="3276600"/>
            <a:ext cx="72099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0" name="Picture 2" descr="Singapore University of Technology and Design (SU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22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p:txBody>
          <a:bodyPr/>
          <a:lstStyle/>
          <a:p>
            <a:pPr lvl="0"/>
            <a:fld id="{86CB4B4D-7CA3-9044-876B-883B54F8677D}" type="slidenum">
              <a:rPr lang="en-US" smtClean="0"/>
              <a:t>22</a:t>
            </a:fld>
            <a:endParaRPr lang="en-US"/>
          </a:p>
        </p:txBody>
      </p:sp>
      <p:sp>
        <p:nvSpPr>
          <p:cNvPr id="15" name="Rectangle 6"/>
          <p:cNvSpPr txBox="1">
            <a:spLocks noChangeArrowheads="1"/>
          </p:cNvSpPr>
          <p:nvPr/>
        </p:nvSpPr>
        <p:spPr>
          <a:xfrm>
            <a:off x="1794185" y="5943600"/>
            <a:ext cx="5902016" cy="492621"/>
          </a:xfrm>
          <a:prstGeom prst="rect">
            <a:avLst/>
          </a:prstGeom>
          <a:noFill/>
        </p:spPr>
        <p:txBody>
          <a:bodyPr>
            <a:noAutofit/>
          </a:bodyPr>
          <a:lstStyle>
            <a:lvl1pPr marL="487672" indent="-487672" algn="l" defTabSz="650230" rtl="0" eaLnBrk="1" latinLnBrk="0" hangingPunct="1">
              <a:spcBef>
                <a:spcPct val="20000"/>
              </a:spcBef>
              <a:buFont typeface="Arial"/>
              <a:buChar char="•"/>
              <a:defRPr sz="4600"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4000"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00"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00"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00"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00"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00"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00"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00" kern="1200">
                <a:solidFill>
                  <a:schemeClr val="tx1"/>
                </a:solidFill>
                <a:latin typeface="+mn-lt"/>
                <a:ea typeface="+mn-ea"/>
                <a:cs typeface="+mn-cs"/>
              </a:defRPr>
            </a:lvl9pPr>
          </a:lstStyle>
          <a:p>
            <a:pPr marL="33485" indent="0">
              <a:buNone/>
            </a:pPr>
            <a:r>
              <a:rPr lang="en-US" sz="1000" dirty="0">
                <a:latin typeface="Arial" charset="0"/>
                <a:cs typeface="Arial" charset="0"/>
              </a:rPr>
              <a:t>https://</a:t>
            </a:r>
            <a:r>
              <a:rPr lang="en-US" sz="1000" dirty="0" err="1">
                <a:latin typeface="Arial" charset="0"/>
                <a:cs typeface="Arial" charset="0"/>
              </a:rPr>
              <a:t>www.youtube.com</a:t>
            </a:r>
            <a:r>
              <a:rPr lang="en-US" sz="1000" dirty="0">
                <a:latin typeface="Arial" charset="0"/>
                <a:cs typeface="Arial" charset="0"/>
              </a:rPr>
              <a:t>/</a:t>
            </a:r>
            <a:r>
              <a:rPr lang="en-US" sz="1000" dirty="0" err="1">
                <a:latin typeface="Arial" charset="0"/>
                <a:cs typeface="Arial" charset="0"/>
              </a:rPr>
              <a:t>watch?v</a:t>
            </a:r>
            <a:r>
              <a:rPr lang="en-US" sz="1000" dirty="0">
                <a:latin typeface="Arial" charset="0"/>
                <a:cs typeface="Arial" charset="0"/>
              </a:rPr>
              <a:t>=SLWgV8trxKQ</a:t>
            </a:r>
          </a:p>
        </p:txBody>
      </p:sp>
      <p:graphicFrame>
        <p:nvGraphicFramePr>
          <p:cNvPr id="22" name="Table 21"/>
          <p:cNvGraphicFramePr>
            <a:graphicFrameLocks noGrp="1"/>
          </p:cNvGraphicFramePr>
          <p:nvPr/>
        </p:nvGraphicFramePr>
        <p:xfrm>
          <a:off x="951631" y="4316664"/>
          <a:ext cx="6502400" cy="1474536"/>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tblGrid>
              <a:tr h="491512">
                <a:tc>
                  <a:txBody>
                    <a:bodyPr/>
                    <a:lstStyle/>
                    <a:p>
                      <a:pPr algn="ctr"/>
                      <a:r>
                        <a:rPr lang="en-US" dirty="0" err="1">
                          <a:solidFill>
                            <a:schemeClr val="tx1"/>
                          </a:solidFill>
                        </a:rPr>
                        <a:t>MixType</a:t>
                      </a:r>
                      <a:endParaRPr lang="en-US" dirty="0">
                        <a:solidFill>
                          <a:schemeClr val="tx1"/>
                        </a:solidFill>
                      </a:endParaRPr>
                    </a:p>
                  </a:txBody>
                  <a:tcPr>
                    <a:solidFill>
                      <a:srgbClr val="0070C0">
                        <a:alpha val="85098"/>
                      </a:srgbClr>
                    </a:solidFill>
                  </a:tcPr>
                </a:tc>
                <a:tc>
                  <a:txBody>
                    <a:bodyPr/>
                    <a:lstStyle/>
                    <a:p>
                      <a:pPr algn="ctr"/>
                      <a:r>
                        <a:rPr lang="en-US" dirty="0">
                          <a:solidFill>
                            <a:schemeClr val="tx1"/>
                          </a:solidFill>
                        </a:rPr>
                        <a:t>Speaker</a:t>
                      </a:r>
                    </a:p>
                  </a:txBody>
                  <a:tcPr>
                    <a:solidFill>
                      <a:srgbClr val="0070C0">
                        <a:alpha val="85098"/>
                      </a:srgbClr>
                    </a:solidFill>
                  </a:tcPr>
                </a:tc>
                <a:tc>
                  <a:txBody>
                    <a:bodyPr/>
                    <a:lstStyle/>
                    <a:p>
                      <a:pPr algn="ctr"/>
                      <a:r>
                        <a:rPr lang="en-US" dirty="0">
                          <a:solidFill>
                            <a:schemeClr val="tx1"/>
                          </a:solidFill>
                        </a:rPr>
                        <a:t>Mixed</a:t>
                      </a:r>
                    </a:p>
                  </a:txBody>
                  <a:tcPr>
                    <a:solidFill>
                      <a:srgbClr val="0070C0">
                        <a:alpha val="85098"/>
                      </a:srgbClr>
                    </a:solidFill>
                  </a:tcPr>
                </a:tc>
                <a:tc>
                  <a:txBody>
                    <a:bodyPr/>
                    <a:lstStyle/>
                    <a:p>
                      <a:pPr algn="ctr"/>
                      <a:r>
                        <a:rPr lang="en-US" dirty="0">
                          <a:solidFill>
                            <a:schemeClr val="tx1"/>
                          </a:solidFill>
                        </a:rPr>
                        <a:t>Separated</a:t>
                      </a:r>
                    </a:p>
                  </a:txBody>
                  <a:tcPr>
                    <a:solidFill>
                      <a:srgbClr val="0070C0">
                        <a:alpha val="85098"/>
                      </a:srgbClr>
                    </a:solidFill>
                  </a:tcPr>
                </a:tc>
                <a:extLst>
                  <a:ext uri="{0D108BD9-81ED-4DB2-BD59-A6C34878D82A}">
                    <a16:rowId xmlns:a16="http://schemas.microsoft.com/office/drawing/2014/main" val="10000"/>
                  </a:ext>
                </a:extLst>
              </a:tr>
              <a:tr h="491512">
                <a:tc rowSpan="2">
                  <a:txBody>
                    <a:bodyPr/>
                    <a:lstStyle/>
                    <a:p>
                      <a:pPr marL="0" algn="ctr" defTabSz="914400" rtl="0" eaLnBrk="1" latinLnBrk="0" hangingPunct="1"/>
                      <a:r>
                        <a:rPr lang="en-US" sz="1800" kern="1200" dirty="0">
                          <a:solidFill>
                            <a:schemeClr val="tx1"/>
                          </a:solidFill>
                          <a:latin typeface="+mn-lt"/>
                          <a:ea typeface="+mn-ea"/>
                          <a:cs typeface="+mn-cs"/>
                        </a:rPr>
                        <a:t>Male-Female</a:t>
                      </a:r>
                    </a:p>
                  </a:txBody>
                  <a:tcPr anchor="ctr"/>
                </a:tc>
                <a:tc>
                  <a:txBody>
                    <a:bodyPr/>
                    <a:lstStyle/>
                    <a:p>
                      <a:pPr algn="ctr"/>
                      <a:r>
                        <a:rPr lang="en-US" dirty="0">
                          <a:solidFill>
                            <a:schemeClr val="tx1"/>
                          </a:solidFill>
                        </a:rPr>
                        <a:t>Trump</a:t>
                      </a:r>
                    </a:p>
                  </a:txBody>
                  <a:tcPr/>
                </a:tc>
                <a:tc rowSpan="2">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1"/>
                  </a:ext>
                </a:extLst>
              </a:tr>
              <a:tr h="491512">
                <a:tc vMerge="1">
                  <a:txBody>
                    <a:bodyPr/>
                    <a:lstStyle/>
                    <a:p>
                      <a:endParaRPr lang="en-US" dirty="0"/>
                    </a:p>
                  </a:txBody>
                  <a:tcPr/>
                </a:tc>
                <a:tc>
                  <a:txBody>
                    <a:bodyPr/>
                    <a:lstStyle/>
                    <a:p>
                      <a:pPr algn="ctr"/>
                      <a:r>
                        <a:rPr lang="en-US" dirty="0">
                          <a:solidFill>
                            <a:schemeClr val="tx1"/>
                          </a:solidFill>
                        </a:rPr>
                        <a:t>Hillary</a:t>
                      </a:r>
                    </a:p>
                  </a:txBody>
                  <a:tcPr/>
                </a:tc>
                <a:tc vMerge="1">
                  <a:txBody>
                    <a:bodyPr/>
                    <a:lstStyle/>
                    <a:p>
                      <a:pPr algn="ctr"/>
                      <a:endParaRPr lang="en-US" dirty="0"/>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2"/>
                  </a:ext>
                </a:extLst>
              </a:tr>
            </a:tbl>
          </a:graphicData>
        </a:graphic>
      </p:graphicFrame>
      <p:pic>
        <p:nvPicPr>
          <p:cNvPr id="23" name="Trump_Hillary_6m_8khz">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74120" y="5090625"/>
            <a:ext cx="434211" cy="434211"/>
          </a:xfrm>
          <a:prstGeom prst="rect">
            <a:avLst/>
          </a:prstGeom>
        </p:spPr>
      </p:pic>
      <p:pic>
        <p:nvPicPr>
          <p:cNvPr id="25" name="Trump_Hillary_6m_8khz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458297" y="5324681"/>
            <a:ext cx="446653" cy="446653"/>
          </a:xfrm>
          <a:prstGeom prst="rect">
            <a:avLst/>
          </a:prstGeom>
        </p:spPr>
      </p:pic>
      <p:pic>
        <p:nvPicPr>
          <p:cNvPr id="26" name="Trump_Hillary_6m_8khz_2">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6457637" y="4841593"/>
            <a:ext cx="424678" cy="424678"/>
          </a:xfrm>
          <a:prstGeom prst="rect">
            <a:avLst/>
          </a:prstGeom>
        </p:spPr>
      </p:pic>
      <p:pic>
        <p:nvPicPr>
          <p:cNvPr id="4" name="Picture 3"/>
          <p:cNvPicPr>
            <a:picLocks noChangeAspect="1"/>
          </p:cNvPicPr>
          <p:nvPr/>
        </p:nvPicPr>
        <p:blipFill>
          <a:blip r:embed="rId9"/>
          <a:stretch>
            <a:fillRect/>
          </a:stretch>
        </p:blipFill>
        <p:spPr>
          <a:xfrm>
            <a:off x="2286000" y="2297409"/>
            <a:ext cx="3683460" cy="1873782"/>
          </a:xfrm>
          <a:prstGeom prst="rect">
            <a:avLst/>
          </a:prstGeom>
        </p:spPr>
      </p:pic>
      <p:sp>
        <p:nvSpPr>
          <p:cNvPr id="10" name="TextBox 9">
            <a:extLst>
              <a:ext uri="{FF2B5EF4-FFF2-40B4-BE49-F238E27FC236}">
                <a16:creationId xmlns:a16="http://schemas.microsoft.com/office/drawing/2014/main" id="{73314DED-C2EF-417E-98A7-656B2C2AFC07}"/>
              </a:ext>
            </a:extLst>
          </p:cNvPr>
          <p:cNvSpPr txBox="1"/>
          <p:nvPr/>
        </p:nvSpPr>
        <p:spPr>
          <a:xfrm>
            <a:off x="1215807" y="441066"/>
            <a:ext cx="5733143" cy="646331"/>
          </a:xfrm>
          <a:prstGeom prst="rect">
            <a:avLst/>
          </a:prstGeom>
          <a:noFill/>
        </p:spPr>
        <p:txBody>
          <a:bodyPr wrap="square" rtlCol="0">
            <a:spAutoFit/>
          </a:bodyPr>
          <a:lstStyle/>
          <a:p>
            <a:pPr algn="ctr"/>
            <a:r>
              <a:rPr lang="en-US" sz="3600" b="1" dirty="0">
                <a:solidFill>
                  <a:srgbClr val="FF0066"/>
                </a:solidFill>
                <a:latin typeface="+mn-lt"/>
              </a:rPr>
              <a:t>Voice Separation</a:t>
            </a:r>
          </a:p>
        </p:txBody>
      </p:sp>
      <p:sp>
        <p:nvSpPr>
          <p:cNvPr id="2" name="Rectangle 1"/>
          <p:cNvSpPr/>
          <p:nvPr/>
        </p:nvSpPr>
        <p:spPr>
          <a:xfrm>
            <a:off x="436000" y="1213128"/>
            <a:ext cx="8618386" cy="1015663"/>
          </a:xfrm>
          <a:prstGeom prst="rect">
            <a:avLst/>
          </a:prstGeom>
        </p:spPr>
        <p:txBody>
          <a:bodyPr wrap="square">
            <a:spAutoFit/>
          </a:bodyPr>
          <a:lstStyle/>
          <a:p>
            <a:pPr marL="342900" indent="-342900">
              <a:buFont typeface="Arial" panose="020B0604020202020204" pitchFamily="34" charset="0"/>
              <a:buChar char="•"/>
            </a:pPr>
            <a:r>
              <a:rPr lang="en-SG" sz="2000" dirty="0"/>
              <a:t>In human speech communication, a listener can easily </a:t>
            </a:r>
            <a:r>
              <a:rPr lang="en-SG" sz="2000" dirty="0" smtClean="0"/>
              <a:t>capture the </a:t>
            </a:r>
            <a:r>
              <a:rPr lang="en-SG" sz="2000" dirty="0"/>
              <a:t>desired </a:t>
            </a:r>
            <a:r>
              <a:rPr lang="en-SG" sz="2000" dirty="0" smtClean="0"/>
              <a:t>speech, even </a:t>
            </a:r>
            <a:r>
              <a:rPr lang="en-SG" sz="2000" dirty="0"/>
              <a:t>from complex </a:t>
            </a:r>
            <a:r>
              <a:rPr lang="en-SG" sz="2000" dirty="0" smtClean="0"/>
              <a:t>background noise </a:t>
            </a:r>
            <a:r>
              <a:rPr lang="en-SG" sz="2000" dirty="0"/>
              <a:t>and competing </a:t>
            </a:r>
            <a:r>
              <a:rPr lang="en-SG" sz="2000" dirty="0" smtClean="0"/>
              <a:t>speech. </a:t>
            </a:r>
            <a:endParaRPr lang="en-SG" sz="2000" dirty="0" smtClean="0"/>
          </a:p>
          <a:p>
            <a:pPr marL="342900" indent="-342900">
              <a:buFont typeface="Arial" panose="020B0604020202020204" pitchFamily="34" charset="0"/>
              <a:buChar char="•"/>
            </a:pPr>
            <a:r>
              <a:rPr lang="en-SG" sz="2000" dirty="0" smtClean="0"/>
              <a:t>With </a:t>
            </a:r>
            <a:r>
              <a:rPr lang="en-SG" sz="2000" dirty="0" smtClean="0"/>
              <a:t>advanced AI-based algorithms, we expect machines to do the same. </a:t>
            </a:r>
            <a:endParaRPr lang="en-SG" sz="2000" dirty="0"/>
          </a:p>
        </p:txBody>
      </p:sp>
      <p:pic>
        <p:nvPicPr>
          <p:cNvPr id="11" name="Picture 2" descr="Singapore University of Technology and Design (SUT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38266" y="343273"/>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606007"/>
      </p:ext>
    </p:extLst>
  </p:cSld>
  <p:clrMapOvr>
    <a:masterClrMapping/>
  </p:clrMapOvr>
  <p:timing>
    <p:tnLst>
      <p:par>
        <p:cTn id="1" dur="indefinite" restart="never" fill="hold"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99" fill="hold"/>
                                        <p:tgtEl>
                                          <p:spTgt spid="23"/>
                                        </p:tgtEl>
                                      </p:cBhvr>
                                    </p:cmd>
                                  </p:child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999" fill="hold"/>
                                        <p:tgtEl>
                                          <p:spTgt spid="25"/>
                                        </p:tgtEl>
                                      </p:cBhvr>
                                    </p:cmd>
                                  </p:child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999" fill="hold"/>
                                        <p:tgtEl>
                                          <p:spTgt spid="26"/>
                                        </p:tgtEl>
                                      </p:cBhvr>
                                    </p:cmd>
                                  </p:childTnLst>
                                </p:cTn>
                              </p:par>
                            </p:childTnLst>
                          </p:cTn>
                        </p:par>
                      </p:childTnLst>
                    </p:cTn>
                  </p:par>
                </p:childTnLst>
              </p:cTn>
              <p:nextCondLst>
                <p:cond evt="onClick" delay="0">
                  <p:tgtEl>
                    <p:spTgt spid="26"/>
                  </p:tgtEl>
                </p:cond>
              </p:nextCondLst>
            </p:seq>
            <p:audio>
              <p:cMediaNode vol="80000">
                <p:cTn id="17" fill="hold" display="0">
                  <p:stCondLst>
                    <p:cond delay="indefinite"/>
                  </p:stCondLst>
                  <p:endCondLst>
                    <p:cond evt="onStopAudio" delay="0">
                      <p:tgtEl>
                        <p:sldTgt/>
                      </p:tgtEl>
                    </p:cond>
                  </p:endCondLst>
                </p:cTn>
                <p:tgtEl>
                  <p:spTgt spid="23"/>
                </p:tgtEl>
              </p:cMediaNode>
            </p:audio>
            <p:audio>
              <p:cMediaNode vol="80000">
                <p:cTn id="18" fill="hold" display="0">
                  <p:stCondLst>
                    <p:cond delay="indefinite"/>
                  </p:stCondLst>
                  <p:endCondLst>
                    <p:cond evt="onStopAudio" delay="0">
                      <p:tgtEl>
                        <p:sldTgt/>
                      </p:tgtEl>
                    </p:cond>
                  </p:endCondLst>
                </p:cTn>
                <p:tgtEl>
                  <p:spTgt spid="25"/>
                </p:tgtEl>
              </p:cMediaNode>
            </p:audio>
            <p:audio>
              <p:cMediaNode vol="80000">
                <p:cTn id="19" fill="hold" display="0">
                  <p:stCondLst>
                    <p:cond delay="indefinite"/>
                  </p:stCondLst>
                  <p:endCondLst>
                    <p:cond evt="onStopAudio" delay="0">
                      <p:tgtEl>
                        <p:sldTgt/>
                      </p:tgtEl>
                    </p:cond>
                  </p:endCondLst>
                </p:cTn>
                <p:tgtEl>
                  <p:spTgt spid="2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Today, I’ll talk about some of the topics we do research here at ISTD Pillar of SUTD.</a:t>
            </a:r>
            <a:endParaRPr lang="en-SG" sz="2400" dirty="0" smtClean="0"/>
          </a:p>
          <a:p>
            <a:pPr marL="0" indent="0">
              <a:buNone/>
            </a:pPr>
            <a:endParaRPr lang="en-SG" sz="2400" b="1" dirty="0" smtClean="0"/>
          </a:p>
          <a:p>
            <a:pPr lvl="1"/>
            <a:r>
              <a:rPr lang="en-SG" sz="2100" dirty="0" smtClean="0"/>
              <a:t>Speech Recognition</a:t>
            </a:r>
          </a:p>
          <a:p>
            <a:pPr lvl="1"/>
            <a:r>
              <a:rPr lang="en-US" sz="2100" dirty="0" smtClean="0"/>
              <a:t>Voice Separation</a:t>
            </a:r>
            <a:endParaRPr lang="en-SG" sz="2100" dirty="0" smtClean="0"/>
          </a:p>
          <a:p>
            <a:pPr lvl="1"/>
            <a:r>
              <a:rPr lang="en-SG" sz="2100" b="1" dirty="0" smtClean="0"/>
              <a:t>Speech Synthesis and Generation</a:t>
            </a:r>
          </a:p>
          <a:p>
            <a:pPr lvl="1"/>
            <a:r>
              <a:rPr lang="en-US" sz="2100" b="1" dirty="0" smtClean="0"/>
              <a:t>Voice Conversion</a:t>
            </a:r>
            <a:endParaRPr lang="en-SG" sz="2100" b="1" dirty="0" smtClean="0"/>
          </a:p>
          <a:p>
            <a:endParaRPr lang="en-SG"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23</a:t>
            </a:fld>
            <a:endParaRPr lang="en-GB" sz="1400">
              <a:solidFill>
                <a:srgbClr val="000000"/>
              </a:solidFill>
            </a:endParaRPr>
          </a:p>
        </p:txBody>
      </p:sp>
      <p:sp>
        <p:nvSpPr>
          <p:cNvPr id="5" name="Title 1"/>
          <p:cNvSpPr>
            <a:spLocks noGrp="1"/>
          </p:cNvSpPr>
          <p:nvPr>
            <p:ph type="title"/>
          </p:nvPr>
        </p:nvSpPr>
        <p:spPr/>
        <p:txBody>
          <a:bodyPr>
            <a:normAutofit/>
          </a:bodyPr>
          <a:lstStyle/>
          <a:p>
            <a:r>
              <a:rPr lang="en-SG" sz="3200" b="1" kern="1200" dirty="0">
                <a:solidFill>
                  <a:srgbClr val="FF0066"/>
                </a:solidFill>
                <a:effectLst>
                  <a:outerShdw blurRad="38100" dist="38100" dir="2700000" algn="tl">
                    <a:srgbClr val="C0C0C0"/>
                  </a:outerShdw>
                </a:effectLst>
                <a:latin typeface="Arial" charset="0"/>
                <a:cs typeface="Arial" charset="0"/>
              </a:rPr>
              <a:t>Speech Information Processing</a:t>
            </a:r>
          </a:p>
        </p:txBody>
      </p:sp>
      <p:pic>
        <p:nvPicPr>
          <p:cNvPr id="6" name="Picture 2" descr="Radio Rex from 1920s - The first speech recognition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258" y="2362200"/>
            <a:ext cx="1730784" cy="21173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610" y="4849337"/>
            <a:ext cx="2138010"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971800" y="4849337"/>
            <a:ext cx="2858908" cy="145433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1667" t="17187" r="21667" b="20312"/>
          <a:stretch/>
        </p:blipFill>
        <p:spPr>
          <a:xfrm>
            <a:off x="6272050" y="4876969"/>
            <a:ext cx="2243300" cy="1319588"/>
          </a:xfrm>
          <a:prstGeom prst="rect">
            <a:avLst/>
          </a:prstGeom>
        </p:spPr>
      </p:pic>
      <p:sp>
        <p:nvSpPr>
          <p:cNvPr id="2" name="Right Arrow 1"/>
          <p:cNvSpPr/>
          <p:nvPr/>
        </p:nvSpPr>
        <p:spPr>
          <a:xfrm>
            <a:off x="271243" y="3620294"/>
            <a:ext cx="72099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ight Arrow 9"/>
          <p:cNvSpPr/>
          <p:nvPr/>
        </p:nvSpPr>
        <p:spPr>
          <a:xfrm>
            <a:off x="268155" y="4001294"/>
            <a:ext cx="72099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1" name="Picture 2" descr="Singapore University of Technology and Design (SU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52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602" y="2667000"/>
            <a:ext cx="7886700" cy="1603375"/>
          </a:xfrm>
        </p:spPr>
        <p:txBody>
          <a:bodyPr>
            <a:normAutofit/>
          </a:bodyPr>
          <a:lstStyle/>
          <a:p>
            <a:pPr marL="0" indent="0" algn="ctr">
              <a:buNone/>
            </a:pPr>
            <a:r>
              <a:rPr lang="en-SG" sz="3600" dirty="0">
                <a:solidFill>
                  <a:srgbClr val="FF0066"/>
                </a:solidFill>
              </a:rPr>
              <a:t>Machine Learning Can Mimic Anyone’s Voice </a:t>
            </a:r>
            <a:endParaRPr lang="en-SG" sz="3600" dirty="0" smtClean="0">
              <a:solidFill>
                <a:srgbClr val="FF0066"/>
              </a:solidFill>
            </a:endParaRPr>
          </a:p>
          <a:p>
            <a:pPr algn="ctr"/>
            <a:endParaRPr lang="en-SG" sz="3600" dirty="0">
              <a:solidFill>
                <a:srgbClr val="FF0066"/>
              </a:solidFill>
            </a:endParaRPr>
          </a:p>
          <a:p>
            <a:pPr algn="ctr"/>
            <a:endParaRPr lang="en-SG" sz="3600" dirty="0">
              <a:solidFill>
                <a:srgbClr val="FF0066"/>
              </a:solidFill>
            </a:endParaRPr>
          </a:p>
        </p:txBody>
      </p:sp>
      <p:sp>
        <p:nvSpPr>
          <p:cNvPr id="4" name="Slide Number Placeholder 3"/>
          <p:cNvSpPr>
            <a:spLocks noGrp="1"/>
          </p:cNvSpPr>
          <p:nvPr>
            <p:ph type="sldNum" sz="quarter" idx="12"/>
          </p:nvPr>
        </p:nvSpPr>
        <p:spPr/>
        <p:txBody>
          <a:bodyPr/>
          <a:lstStyle/>
          <a:p>
            <a:fld id="{FDAFAA84-93FD-4C2C-AE46-F7D42BEF3958}" type="slidenum">
              <a:rPr lang="en-GB" smtClean="0"/>
              <a:pPr/>
              <a:t>24</a:t>
            </a:fld>
            <a:endParaRPr lang="en-GB" sz="1400">
              <a:solidFill>
                <a:srgbClr val="000000"/>
              </a:solidFill>
            </a:endParaRPr>
          </a:p>
        </p:txBody>
      </p:sp>
      <p:pic>
        <p:nvPicPr>
          <p:cNvPr id="5" name="Picture 2" descr="Singapore University of Technology and Design (SUT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212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61" y="502520"/>
            <a:ext cx="7771327" cy="1143717"/>
          </a:xfrm>
        </p:spPr>
        <p:txBody>
          <a:bodyPr>
            <a:normAutofit/>
          </a:bodyPr>
          <a:lstStyle/>
          <a:p>
            <a:r>
              <a:rPr lang="en-US" sz="3600" b="1" dirty="0" smtClean="0">
                <a:solidFill>
                  <a:srgbClr val="FF0066"/>
                </a:solidFill>
              </a:rPr>
              <a:t>Voice </a:t>
            </a:r>
            <a:r>
              <a:rPr lang="en-US" sz="3600" b="1" dirty="0" smtClean="0">
                <a:solidFill>
                  <a:srgbClr val="FF0066"/>
                </a:solidFill>
              </a:rPr>
              <a:t>Conversion</a:t>
            </a:r>
            <a:br>
              <a:rPr lang="en-US" sz="3600" b="1" dirty="0" smtClean="0">
                <a:solidFill>
                  <a:srgbClr val="FF0066"/>
                </a:solidFill>
              </a:rPr>
            </a:br>
            <a:endParaRPr lang="en-SG" sz="2400" b="1" dirty="0">
              <a:solidFill>
                <a:srgbClr val="FF0066"/>
              </a:solidFill>
            </a:endParaRPr>
          </a:p>
        </p:txBody>
      </p:sp>
      <p:sp>
        <p:nvSpPr>
          <p:cNvPr id="3" name="Content Placeholder 2"/>
          <p:cNvSpPr>
            <a:spLocks noGrp="1"/>
          </p:cNvSpPr>
          <p:nvPr>
            <p:ph idx="1"/>
          </p:nvPr>
        </p:nvSpPr>
        <p:spPr>
          <a:xfrm>
            <a:off x="628650" y="1354380"/>
            <a:ext cx="7886700" cy="5001971"/>
          </a:xfrm>
        </p:spPr>
        <p:txBody>
          <a:bodyPr>
            <a:normAutofit/>
          </a:bodyPr>
          <a:lstStyle/>
          <a:p>
            <a:pPr marL="0" indent="0">
              <a:buNone/>
            </a:pPr>
            <a:r>
              <a:rPr lang="en-SG" sz="2400" dirty="0"/>
              <a:t>Voice conversion (VC) </a:t>
            </a:r>
            <a:r>
              <a:rPr lang="en-SG" sz="2400" b="0" dirty="0"/>
              <a:t>is a technique to modify the voice of one speaker to sound like it was pronounced by another </a:t>
            </a:r>
            <a:r>
              <a:rPr lang="en-SG" sz="2400" b="0" dirty="0" smtClean="0"/>
              <a:t>speaker</a:t>
            </a:r>
            <a:r>
              <a:rPr lang="en-SG" sz="2400" b="0" dirty="0" smtClean="0"/>
              <a:t>. </a:t>
            </a:r>
            <a:endParaRPr lang="en-US" sz="2400" dirty="0"/>
          </a:p>
          <a:p>
            <a:pPr marL="0" indent="0">
              <a:buNone/>
            </a:pPr>
            <a:endParaRPr lang="en-US" sz="2400" b="0" dirty="0" smtClean="0"/>
          </a:p>
          <a:p>
            <a:pPr marL="0" indent="0">
              <a:buNone/>
            </a:pPr>
            <a:endParaRPr lang="en-US" sz="2400" dirty="0"/>
          </a:p>
          <a:p>
            <a:pPr marL="0" indent="0">
              <a:buNone/>
            </a:pPr>
            <a:endParaRPr lang="en-US" sz="2400" b="0" dirty="0" smtClean="0"/>
          </a:p>
          <a:p>
            <a:pPr marL="0" indent="0">
              <a:buNone/>
            </a:pPr>
            <a:endParaRPr lang="en-US" sz="2400" dirty="0"/>
          </a:p>
          <a:p>
            <a:pPr marL="0" indent="0">
              <a:buNone/>
            </a:pPr>
            <a:endParaRPr lang="en-US" sz="2400" b="0" dirty="0" smtClean="0"/>
          </a:p>
          <a:p>
            <a:pPr marL="0" indent="0">
              <a:buNone/>
            </a:pPr>
            <a:endParaRPr lang="en-US" sz="2400" dirty="0"/>
          </a:p>
          <a:p>
            <a:pPr marL="0" indent="0">
              <a:buNone/>
            </a:pPr>
            <a:r>
              <a:rPr lang="en-US" sz="2400" b="0" dirty="0" smtClean="0"/>
              <a:t>The success of voice conversion technology will open up tremendous opportunities for novel innovative products and services.</a:t>
            </a:r>
            <a:endParaRPr lang="en-SG" sz="2400" b="0" dirty="0" smtClean="0"/>
          </a:p>
        </p:txBody>
      </p:sp>
      <p:sp>
        <p:nvSpPr>
          <p:cNvPr id="4" name="Slide Number Placeholder 3"/>
          <p:cNvSpPr>
            <a:spLocks noGrp="1"/>
          </p:cNvSpPr>
          <p:nvPr>
            <p:ph type="sldNum" sz="quarter" idx="12"/>
          </p:nvPr>
        </p:nvSpPr>
        <p:spPr/>
        <p:txBody>
          <a:bodyPr/>
          <a:lstStyle/>
          <a:p>
            <a:fld id="{FDAFAA84-93FD-4C2C-AE46-F7D42BEF3958}" type="slidenum">
              <a:rPr lang="en-GB" smtClean="0"/>
              <a:pPr/>
              <a:t>25</a:t>
            </a:fld>
            <a:endParaRPr lang="en-GB" sz="1400">
              <a:solidFill>
                <a:srgbClr val="000000"/>
              </a:solidFill>
            </a:endParaRPr>
          </a:p>
        </p:txBody>
      </p:sp>
      <p:pic>
        <p:nvPicPr>
          <p:cNvPr id="5" name="Picture 4"/>
          <p:cNvPicPr>
            <a:picLocks noChangeAspect="1"/>
          </p:cNvPicPr>
          <p:nvPr/>
        </p:nvPicPr>
        <p:blipFill>
          <a:blip r:embed="rId3"/>
          <a:stretch>
            <a:fillRect/>
          </a:stretch>
        </p:blipFill>
        <p:spPr>
          <a:xfrm>
            <a:off x="1106123" y="2679375"/>
            <a:ext cx="6931753" cy="2408129"/>
          </a:xfrm>
          <a:prstGeom prst="rect">
            <a:avLst/>
          </a:prstGeom>
        </p:spPr>
      </p:pic>
      <p:pic>
        <p:nvPicPr>
          <p:cNvPr id="6" name="Picture 2" descr="Singapore University of Technology and Design (SUT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77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623"/>
            <a:ext cx="7359168" cy="1143717"/>
          </a:xfrm>
        </p:spPr>
        <p:txBody>
          <a:bodyPr>
            <a:normAutofit/>
          </a:bodyPr>
          <a:lstStyle/>
          <a:p>
            <a:r>
              <a:rPr lang="en-US" sz="3600" b="1" dirty="0" smtClean="0">
                <a:solidFill>
                  <a:srgbClr val="FF0066"/>
                </a:solidFill>
              </a:rPr>
              <a:t>Voice </a:t>
            </a:r>
            <a:r>
              <a:rPr lang="en-US" sz="3600" b="1" dirty="0">
                <a:solidFill>
                  <a:srgbClr val="FF0066"/>
                </a:solidFill>
              </a:rPr>
              <a:t>Conversion</a:t>
            </a:r>
            <a:r>
              <a:rPr lang="en-US" sz="3600" b="1" dirty="0" smtClean="0">
                <a:solidFill>
                  <a:srgbClr val="FF0066"/>
                </a:solidFill>
              </a:rPr>
              <a:t/>
            </a:r>
            <a:br>
              <a:rPr lang="en-US" sz="3600" b="1" dirty="0" smtClean="0">
                <a:solidFill>
                  <a:srgbClr val="FF0066"/>
                </a:solidFill>
              </a:rPr>
            </a:br>
            <a:endParaRPr lang="en-SG" sz="2400" b="1" dirty="0">
              <a:solidFill>
                <a:srgbClr val="FF0066"/>
              </a:solidFill>
            </a:endParaRPr>
          </a:p>
        </p:txBody>
      </p:sp>
      <p:sp>
        <p:nvSpPr>
          <p:cNvPr id="3" name="Content Placeholder 2"/>
          <p:cNvSpPr>
            <a:spLocks noGrp="1"/>
          </p:cNvSpPr>
          <p:nvPr>
            <p:ph idx="1"/>
          </p:nvPr>
        </p:nvSpPr>
        <p:spPr>
          <a:xfrm>
            <a:off x="498563" y="1582591"/>
            <a:ext cx="7886700" cy="4351338"/>
          </a:xfrm>
        </p:spPr>
        <p:txBody>
          <a:bodyPr>
            <a:normAutofit/>
          </a:bodyPr>
          <a:lstStyle/>
          <a:p>
            <a:pPr marL="0" indent="0">
              <a:buNone/>
            </a:pPr>
            <a:r>
              <a:rPr lang="en-US" sz="2000" dirty="0">
                <a:latin typeface="Calibri Light (Headings)"/>
              </a:rPr>
              <a:t>Voice conversion applications:</a:t>
            </a:r>
          </a:p>
          <a:p>
            <a:pPr marL="623534" lvl="1" indent="-285750"/>
            <a:r>
              <a:rPr lang="en-US" sz="2000" dirty="0" smtClean="0">
                <a:latin typeface="Calibri Light (Headings)"/>
              </a:rPr>
              <a:t>Personalized conversational assistants</a:t>
            </a:r>
          </a:p>
          <a:p>
            <a:pPr marL="623534" lvl="1" indent="-285750"/>
            <a:r>
              <a:rPr lang="en-US" sz="2000" dirty="0" smtClean="0">
                <a:latin typeface="Calibri Light (Headings)"/>
              </a:rPr>
              <a:t>Talking heads, social robots</a:t>
            </a:r>
          </a:p>
          <a:p>
            <a:pPr marL="623534" lvl="1" indent="-285750">
              <a:buFont typeface="Arial" panose="020B0604020202020204" pitchFamily="34" charset="0"/>
              <a:buChar char="•"/>
            </a:pPr>
            <a:r>
              <a:rPr lang="en-US" sz="2000" dirty="0" smtClean="0">
                <a:latin typeface="Calibri Light (Headings)"/>
              </a:rPr>
              <a:t>Spoofing </a:t>
            </a:r>
            <a:r>
              <a:rPr lang="en-US" sz="2000" dirty="0">
                <a:latin typeface="Calibri Light (Headings)"/>
              </a:rPr>
              <a:t>attacks,</a:t>
            </a:r>
          </a:p>
          <a:p>
            <a:pPr marL="623534" lvl="1" indent="-285750">
              <a:buFont typeface="Arial" panose="020B0604020202020204" pitchFamily="34" charset="0"/>
              <a:buChar char="•"/>
            </a:pPr>
            <a:r>
              <a:rPr lang="en-US" sz="2000" dirty="0">
                <a:latin typeface="Calibri Light (Headings)"/>
              </a:rPr>
              <a:t>Personalized Text-to-Speech (TTS),</a:t>
            </a:r>
          </a:p>
          <a:p>
            <a:pPr marL="623534" lvl="1" indent="-285750">
              <a:buFont typeface="Arial" panose="020B0604020202020204" pitchFamily="34" charset="0"/>
              <a:buChar char="•"/>
            </a:pPr>
            <a:r>
              <a:rPr lang="en-US" sz="2000" dirty="0">
                <a:latin typeface="Calibri Light (Headings)"/>
              </a:rPr>
              <a:t>Dubbing of movies and games,</a:t>
            </a:r>
          </a:p>
          <a:p>
            <a:pPr marL="623534" lvl="1" indent="-285750">
              <a:buFont typeface="Arial" panose="020B0604020202020204" pitchFamily="34" charset="0"/>
              <a:buChar char="•"/>
            </a:pPr>
            <a:r>
              <a:rPr lang="en-US" sz="2000" dirty="0">
                <a:latin typeface="Calibri Light (Headings)"/>
              </a:rPr>
              <a:t>Speech to Singing</a:t>
            </a:r>
            <a:r>
              <a:rPr lang="en-US" sz="2000" dirty="0" smtClean="0">
                <a:latin typeface="Calibri Light (Headings)"/>
              </a:rPr>
              <a:t>,</a:t>
            </a:r>
          </a:p>
          <a:p>
            <a:pPr marL="623534" lvl="1" indent="-285750">
              <a:buFont typeface="Arial" panose="020B0604020202020204" pitchFamily="34" charset="0"/>
              <a:buChar char="•"/>
            </a:pPr>
            <a:r>
              <a:rPr lang="en-US" dirty="0" smtClean="0">
                <a:latin typeface="Calibri Light (Headings)"/>
              </a:rPr>
              <a:t>…</a:t>
            </a:r>
            <a:endParaRPr lang="en-SG" dirty="0">
              <a:latin typeface="Calibri Light (Headings)"/>
            </a:endParaRPr>
          </a:p>
          <a:p>
            <a:endParaRPr lang="en-SG" sz="3200"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26</a:t>
            </a:fld>
            <a:endParaRPr lang="en-GB" sz="1400">
              <a:solidFill>
                <a:srgbClr val="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100" y="1942853"/>
            <a:ext cx="2057400" cy="181019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5720" t="26043" r="1716" b="21314"/>
          <a:stretch/>
        </p:blipFill>
        <p:spPr>
          <a:xfrm>
            <a:off x="4441913" y="4195703"/>
            <a:ext cx="2339722" cy="17592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911" y="4267200"/>
            <a:ext cx="2155018" cy="1616265"/>
          </a:xfrm>
          <a:prstGeom prst="rect">
            <a:avLst/>
          </a:prstGeom>
        </p:spPr>
      </p:pic>
      <p:pic>
        <p:nvPicPr>
          <p:cNvPr id="8" name="Picture 2" descr="Singapore University of Technology and Design (SU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65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66"/>
                </a:solidFill>
              </a:rPr>
              <a:t>Voice Conversion Examples</a:t>
            </a:r>
            <a:endParaRPr lang="en-SG" sz="28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5986730"/>
              </p:ext>
            </p:extLst>
          </p:nvPr>
        </p:nvGraphicFramePr>
        <p:xfrm>
          <a:off x="990600" y="1447800"/>
          <a:ext cx="7635876" cy="4225926"/>
        </p:xfrm>
        <a:graphic>
          <a:graphicData uri="http://schemas.openxmlformats.org/drawingml/2006/table">
            <a:tbl>
              <a:tblPr firstRow="1" bandRow="1">
                <a:tableStyleId>{5C22544A-7EE6-4342-B048-85BDC9FD1C3A}</a:tableStyleId>
              </a:tblPr>
              <a:tblGrid>
                <a:gridCol w="2545292">
                  <a:extLst>
                    <a:ext uri="{9D8B030D-6E8A-4147-A177-3AD203B41FA5}">
                      <a16:colId xmlns:a16="http://schemas.microsoft.com/office/drawing/2014/main" val="2999025554"/>
                    </a:ext>
                  </a:extLst>
                </a:gridCol>
                <a:gridCol w="2545292">
                  <a:extLst>
                    <a:ext uri="{9D8B030D-6E8A-4147-A177-3AD203B41FA5}">
                      <a16:colId xmlns:a16="http://schemas.microsoft.com/office/drawing/2014/main" val="3070058324"/>
                    </a:ext>
                  </a:extLst>
                </a:gridCol>
                <a:gridCol w="2545292">
                  <a:extLst>
                    <a:ext uri="{9D8B030D-6E8A-4147-A177-3AD203B41FA5}">
                      <a16:colId xmlns:a16="http://schemas.microsoft.com/office/drawing/2014/main" val="4064686153"/>
                    </a:ext>
                  </a:extLst>
                </a:gridCol>
              </a:tblGrid>
              <a:tr h="544412">
                <a:tc>
                  <a:txBody>
                    <a:bodyPr/>
                    <a:lstStyle/>
                    <a:p>
                      <a:pPr algn="ctr"/>
                      <a:r>
                        <a:rPr lang="en-US" sz="1800" dirty="0" smtClean="0"/>
                        <a:t>FRAMEWORK</a:t>
                      </a:r>
                      <a:endParaRPr lang="en-SG" sz="1800" dirty="0"/>
                    </a:p>
                  </a:txBody>
                  <a:tcPr/>
                </a:tc>
                <a:tc>
                  <a:txBody>
                    <a:bodyPr/>
                    <a:lstStyle/>
                    <a:p>
                      <a:pPr algn="l"/>
                      <a:r>
                        <a:rPr lang="en-US" sz="1800" dirty="0" smtClean="0"/>
                        <a:t>Original Target</a:t>
                      </a:r>
                      <a:endParaRPr lang="en-SG" sz="1800" dirty="0"/>
                    </a:p>
                  </a:txBody>
                  <a:tcPr/>
                </a:tc>
                <a:tc>
                  <a:txBody>
                    <a:bodyPr/>
                    <a:lstStyle/>
                    <a:p>
                      <a:pPr algn="l"/>
                      <a:r>
                        <a:rPr lang="en-SG" sz="1800" dirty="0" smtClean="0"/>
                        <a:t>Original Target</a:t>
                      </a:r>
                      <a:endParaRPr lang="en-SG" sz="1800" dirty="0"/>
                    </a:p>
                  </a:txBody>
                  <a:tcPr/>
                </a:tc>
                <a:extLst>
                  <a:ext uri="{0D108BD9-81ED-4DB2-BD59-A6C34878D82A}">
                    <a16:rowId xmlns:a16="http://schemas.microsoft.com/office/drawing/2014/main" val="2298665011"/>
                  </a:ext>
                </a:extLst>
              </a:tr>
              <a:tr h="850178">
                <a:tc>
                  <a:txBody>
                    <a:bodyPr/>
                    <a:lstStyle/>
                    <a:p>
                      <a:pPr algn="ctr"/>
                      <a:r>
                        <a:rPr lang="en-US" sz="1800" dirty="0" smtClean="0"/>
                        <a:t>GAN with</a:t>
                      </a:r>
                      <a:r>
                        <a:rPr lang="en-US" sz="1800" baseline="0" dirty="0" smtClean="0"/>
                        <a:t> WORLD vocoder</a:t>
                      </a:r>
                      <a:endParaRPr lang="en-SG" sz="1800" dirty="0"/>
                    </a:p>
                  </a:txBody>
                  <a:tcPr/>
                </a:tc>
                <a:tc>
                  <a:txBody>
                    <a:bodyPr/>
                    <a:lstStyle/>
                    <a:p>
                      <a:pPr algn="ctr"/>
                      <a:endParaRPr lang="en-SG" sz="1800" dirty="0"/>
                    </a:p>
                  </a:txBody>
                  <a:tcPr/>
                </a:tc>
                <a:tc>
                  <a:txBody>
                    <a:bodyPr/>
                    <a:lstStyle/>
                    <a:p>
                      <a:pPr algn="ctr"/>
                      <a:endParaRPr lang="en-SG" sz="1800" dirty="0"/>
                    </a:p>
                  </a:txBody>
                  <a:tcPr/>
                </a:tc>
                <a:extLst>
                  <a:ext uri="{0D108BD9-81ED-4DB2-BD59-A6C34878D82A}">
                    <a16:rowId xmlns:a16="http://schemas.microsoft.com/office/drawing/2014/main" val="1879794081"/>
                  </a:ext>
                </a:extLst>
              </a:tr>
              <a:tr h="1002536">
                <a:tc>
                  <a:txBody>
                    <a:bodyPr/>
                    <a:lstStyle/>
                    <a:p>
                      <a:pPr algn="ctr"/>
                      <a:r>
                        <a:rPr lang="en-US" sz="1800" dirty="0" smtClean="0"/>
                        <a:t>GAN with speaker independent </a:t>
                      </a:r>
                      <a:r>
                        <a:rPr lang="en-US" sz="1800" dirty="0" err="1" smtClean="0"/>
                        <a:t>WaveNet</a:t>
                      </a:r>
                      <a:r>
                        <a:rPr lang="en-US" sz="1800" dirty="0" smtClean="0"/>
                        <a:t> vocoder</a:t>
                      </a:r>
                      <a:endParaRPr lang="en-SG" sz="1800" dirty="0"/>
                    </a:p>
                  </a:txBody>
                  <a:tcPr/>
                </a:tc>
                <a:tc>
                  <a:txBody>
                    <a:bodyPr/>
                    <a:lstStyle/>
                    <a:p>
                      <a:pPr algn="ctr"/>
                      <a:endParaRPr lang="en-SG" sz="1800" dirty="0"/>
                    </a:p>
                  </a:txBody>
                  <a:tcPr/>
                </a:tc>
                <a:tc>
                  <a:txBody>
                    <a:bodyPr/>
                    <a:lstStyle/>
                    <a:p>
                      <a:pPr algn="ctr"/>
                      <a:endParaRPr lang="en-SG" sz="1800"/>
                    </a:p>
                  </a:txBody>
                  <a:tcPr/>
                </a:tc>
                <a:extLst>
                  <a:ext uri="{0D108BD9-81ED-4DB2-BD59-A6C34878D82A}">
                    <a16:rowId xmlns:a16="http://schemas.microsoft.com/office/drawing/2014/main" val="1992475258"/>
                  </a:ext>
                </a:extLst>
              </a:tr>
              <a:tr h="850178">
                <a:tc>
                  <a:txBody>
                    <a:bodyPr/>
                    <a:lstStyle/>
                    <a:p>
                      <a:pPr algn="ctr"/>
                      <a:r>
                        <a:rPr lang="en-US" sz="1800" dirty="0" smtClean="0"/>
                        <a:t>GAN with speaker adapted </a:t>
                      </a:r>
                      <a:r>
                        <a:rPr lang="en-US" sz="1800" dirty="0" err="1" smtClean="0"/>
                        <a:t>WaveNet</a:t>
                      </a:r>
                      <a:r>
                        <a:rPr lang="en-US" sz="1800" dirty="0" smtClean="0"/>
                        <a:t> vocoder</a:t>
                      </a:r>
                      <a:endParaRPr lang="en-SG" sz="1800" dirty="0"/>
                    </a:p>
                  </a:txBody>
                  <a:tcPr/>
                </a:tc>
                <a:tc>
                  <a:txBody>
                    <a:bodyPr/>
                    <a:lstStyle/>
                    <a:p>
                      <a:pPr algn="ctr"/>
                      <a:endParaRPr lang="en-SG" sz="1800" dirty="0"/>
                    </a:p>
                  </a:txBody>
                  <a:tcPr/>
                </a:tc>
                <a:tc>
                  <a:txBody>
                    <a:bodyPr/>
                    <a:lstStyle/>
                    <a:p>
                      <a:pPr algn="ctr"/>
                      <a:endParaRPr lang="en-SG" sz="1800" dirty="0"/>
                    </a:p>
                  </a:txBody>
                  <a:tcPr/>
                </a:tc>
                <a:extLst>
                  <a:ext uri="{0D108BD9-81ED-4DB2-BD59-A6C34878D82A}">
                    <a16:rowId xmlns:a16="http://schemas.microsoft.com/office/drawing/2014/main" val="3952090506"/>
                  </a:ext>
                </a:extLst>
              </a:tr>
              <a:tr h="544412">
                <a:tc>
                  <a:txBody>
                    <a:bodyPr/>
                    <a:lstStyle/>
                    <a:p>
                      <a:pPr algn="ctr"/>
                      <a:r>
                        <a:rPr lang="en-US" sz="1800" dirty="0" smtClean="0">
                          <a:solidFill>
                            <a:schemeClr val="tx2"/>
                          </a:solidFill>
                        </a:rPr>
                        <a:t>GAN with </a:t>
                      </a:r>
                      <a:r>
                        <a:rPr lang="en-US" sz="1800" dirty="0" err="1" smtClean="0">
                          <a:solidFill>
                            <a:schemeClr val="tx2"/>
                          </a:solidFill>
                        </a:rPr>
                        <a:t>WaveNet</a:t>
                      </a:r>
                      <a:r>
                        <a:rPr lang="en-US" sz="1800" baseline="0" dirty="0" smtClean="0">
                          <a:solidFill>
                            <a:schemeClr val="tx2"/>
                          </a:solidFill>
                        </a:rPr>
                        <a:t> vocoder as residual compensation [*]</a:t>
                      </a:r>
                      <a:endParaRPr lang="en-SG" sz="1800" dirty="0">
                        <a:solidFill>
                          <a:schemeClr val="tx2"/>
                        </a:solidFill>
                      </a:endParaRPr>
                    </a:p>
                  </a:txBody>
                  <a:tcPr/>
                </a:tc>
                <a:tc>
                  <a:txBody>
                    <a:bodyPr/>
                    <a:lstStyle/>
                    <a:p>
                      <a:pPr algn="ctr"/>
                      <a:endParaRPr lang="en-SG" sz="1800"/>
                    </a:p>
                  </a:txBody>
                  <a:tcPr/>
                </a:tc>
                <a:tc>
                  <a:txBody>
                    <a:bodyPr/>
                    <a:lstStyle/>
                    <a:p>
                      <a:pPr algn="ctr"/>
                      <a:endParaRPr lang="en-SG" sz="1800" dirty="0"/>
                    </a:p>
                  </a:txBody>
                  <a:tcPr/>
                </a:tc>
                <a:extLst>
                  <a:ext uri="{0D108BD9-81ED-4DB2-BD59-A6C34878D82A}">
                    <a16:rowId xmlns:a16="http://schemas.microsoft.com/office/drawing/2014/main" val="1568456233"/>
                  </a:ext>
                </a:extLst>
              </a:tr>
            </a:tbl>
          </a:graphicData>
        </a:graphic>
      </p:graphicFrame>
      <p:sp>
        <p:nvSpPr>
          <p:cNvPr id="4" name="Slide Number Placeholder 3"/>
          <p:cNvSpPr>
            <a:spLocks noGrp="1"/>
          </p:cNvSpPr>
          <p:nvPr>
            <p:ph type="sldNum" sz="quarter" idx="11"/>
          </p:nvPr>
        </p:nvSpPr>
        <p:spPr/>
        <p:txBody>
          <a:bodyPr/>
          <a:lstStyle/>
          <a:p>
            <a:fld id="{FDAFAA84-93FD-4C2C-AE46-F7D42BEF3958}" type="slidenum">
              <a:rPr lang="en-GB" smtClean="0"/>
              <a:pPr/>
              <a:t>27</a:t>
            </a:fld>
            <a:endParaRPr lang="en-GB" sz="1400" dirty="0">
              <a:solidFill>
                <a:srgbClr val="000000"/>
              </a:solidFill>
            </a:endParaRPr>
          </a:p>
        </p:txBody>
      </p:sp>
      <p:pic>
        <p:nvPicPr>
          <p:cNvPr id="3" name="arctic_a005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4595814" y="1981200"/>
            <a:ext cx="609600" cy="609600"/>
          </a:xfrm>
          <a:prstGeom prst="rect">
            <a:avLst/>
          </a:prstGeom>
        </p:spPr>
      </p:pic>
      <p:pic>
        <p:nvPicPr>
          <p:cNvPr id="7" name="arctic_a005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4598988" y="2998766"/>
            <a:ext cx="609600" cy="609600"/>
          </a:xfrm>
          <a:prstGeom prst="rect">
            <a:avLst/>
          </a:prstGeom>
        </p:spPr>
      </p:pic>
      <p:pic>
        <p:nvPicPr>
          <p:cNvPr id="9" name="arctic_a0055">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4622368" y="4016332"/>
            <a:ext cx="609600" cy="609600"/>
          </a:xfrm>
          <a:prstGeom prst="rect">
            <a:avLst/>
          </a:prstGeom>
        </p:spPr>
      </p:pic>
      <p:pic>
        <p:nvPicPr>
          <p:cNvPr id="11" name="arctic_a0055">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4622368" y="4939470"/>
            <a:ext cx="609600" cy="609600"/>
          </a:xfrm>
          <a:prstGeom prst="rect">
            <a:avLst/>
          </a:prstGeom>
        </p:spPr>
      </p:pic>
      <p:pic>
        <p:nvPicPr>
          <p:cNvPr id="13" name="arctic_a0001">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7069262" y="4923967"/>
            <a:ext cx="609600" cy="609600"/>
          </a:xfrm>
          <a:prstGeom prst="rect">
            <a:avLst/>
          </a:prstGeom>
        </p:spPr>
      </p:pic>
      <p:pic>
        <p:nvPicPr>
          <p:cNvPr id="14" name="arctic_a000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7069262" y="3954759"/>
            <a:ext cx="609600" cy="609600"/>
          </a:xfrm>
          <a:prstGeom prst="rect">
            <a:avLst/>
          </a:prstGeom>
        </p:spPr>
      </p:pic>
      <p:pic>
        <p:nvPicPr>
          <p:cNvPr id="15" name="arctic_a0001">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2"/>
          <a:stretch>
            <a:fillRect/>
          </a:stretch>
        </p:blipFill>
        <p:spPr>
          <a:xfrm>
            <a:off x="7069262" y="2998766"/>
            <a:ext cx="609600" cy="609600"/>
          </a:xfrm>
          <a:prstGeom prst="rect">
            <a:avLst/>
          </a:prstGeom>
        </p:spPr>
      </p:pic>
      <p:pic>
        <p:nvPicPr>
          <p:cNvPr id="16" name="arctic_a0001">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2"/>
          <a:stretch>
            <a:fillRect/>
          </a:stretch>
        </p:blipFill>
        <p:spPr>
          <a:xfrm>
            <a:off x="7069262" y="2056962"/>
            <a:ext cx="609600" cy="609600"/>
          </a:xfrm>
          <a:prstGeom prst="rect">
            <a:avLst/>
          </a:prstGeom>
        </p:spPr>
      </p:pic>
      <p:pic>
        <p:nvPicPr>
          <p:cNvPr id="19" name="arctic_a0001">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2"/>
          <a:stretch>
            <a:fillRect/>
          </a:stretch>
        </p:blipFill>
        <p:spPr>
          <a:xfrm>
            <a:off x="7884286" y="1504460"/>
            <a:ext cx="406400" cy="406400"/>
          </a:xfrm>
          <a:prstGeom prst="rect">
            <a:avLst/>
          </a:prstGeom>
        </p:spPr>
      </p:pic>
      <p:pic>
        <p:nvPicPr>
          <p:cNvPr id="20" name="arctic_a0055">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2"/>
          <a:stretch>
            <a:fillRect/>
          </a:stretch>
        </p:blipFill>
        <p:spPr>
          <a:xfrm>
            <a:off x="5429332" y="1504460"/>
            <a:ext cx="406400" cy="406400"/>
          </a:xfrm>
          <a:prstGeom prst="rect">
            <a:avLst/>
          </a:prstGeom>
        </p:spPr>
      </p:pic>
      <p:sp>
        <p:nvSpPr>
          <p:cNvPr id="23" name="Rectangle 22"/>
          <p:cNvSpPr/>
          <p:nvPr/>
        </p:nvSpPr>
        <p:spPr>
          <a:xfrm>
            <a:off x="389967" y="6110528"/>
            <a:ext cx="8411693" cy="523220"/>
          </a:xfrm>
          <a:prstGeom prst="rect">
            <a:avLst/>
          </a:prstGeom>
        </p:spPr>
        <p:txBody>
          <a:bodyPr wrap="square">
            <a:spAutoFit/>
          </a:bodyPr>
          <a:lstStyle/>
          <a:p>
            <a:pPr lvl="0" defTabSz="914595" eaLnBrk="1" hangingPunct="1">
              <a:spcBef>
                <a:spcPct val="20000"/>
              </a:spcBef>
            </a:pPr>
            <a:r>
              <a:rPr lang="en-US" sz="1400" b="1" kern="0" dirty="0" smtClean="0">
                <a:solidFill>
                  <a:schemeClr val="tx2"/>
                </a:solidFill>
                <a:latin typeface="Arial"/>
              </a:rPr>
              <a:t>[*] </a:t>
            </a:r>
            <a:r>
              <a:rPr lang="en-US" sz="1400" b="1" kern="0" dirty="0" err="1" smtClean="0">
                <a:solidFill>
                  <a:schemeClr val="tx2"/>
                </a:solidFill>
                <a:latin typeface="Arial"/>
              </a:rPr>
              <a:t>B.Sisman</a:t>
            </a:r>
            <a:r>
              <a:rPr lang="en-US" sz="1400" kern="0" dirty="0">
                <a:solidFill>
                  <a:schemeClr val="tx2"/>
                </a:solidFill>
                <a:latin typeface="Arial"/>
              </a:rPr>
              <a:t>, M. Zhang, </a:t>
            </a:r>
            <a:r>
              <a:rPr lang="en-US" sz="1400" kern="0" dirty="0" smtClean="0">
                <a:solidFill>
                  <a:schemeClr val="tx2"/>
                </a:solidFill>
                <a:latin typeface="Arial"/>
              </a:rPr>
              <a:t>S. Sakti, H</a:t>
            </a:r>
            <a:r>
              <a:rPr lang="en-US" sz="1400" kern="0" dirty="0">
                <a:solidFill>
                  <a:schemeClr val="tx2"/>
                </a:solidFill>
                <a:latin typeface="Arial"/>
              </a:rPr>
              <a:t>. </a:t>
            </a:r>
            <a:r>
              <a:rPr lang="en-US" sz="1400" kern="0" dirty="0" smtClean="0">
                <a:solidFill>
                  <a:schemeClr val="tx2"/>
                </a:solidFill>
                <a:latin typeface="Arial"/>
              </a:rPr>
              <a:t>Li, S. Nakamura ‘</a:t>
            </a:r>
            <a:r>
              <a:rPr lang="en-SG" sz="1400" kern="0" dirty="0">
                <a:solidFill>
                  <a:schemeClr val="tx2"/>
                </a:solidFill>
                <a:latin typeface="Arial"/>
              </a:rPr>
              <a:t>Adaptive </a:t>
            </a:r>
            <a:r>
              <a:rPr lang="en-SG" sz="1400" kern="0" dirty="0" err="1">
                <a:solidFill>
                  <a:schemeClr val="tx2"/>
                </a:solidFill>
                <a:latin typeface="Arial"/>
              </a:rPr>
              <a:t>WaveNet</a:t>
            </a:r>
            <a:r>
              <a:rPr lang="en-SG" sz="1400" kern="0" dirty="0">
                <a:solidFill>
                  <a:schemeClr val="tx2"/>
                </a:solidFill>
                <a:latin typeface="Arial"/>
              </a:rPr>
              <a:t> Vocoder for Residual Compensation in GAN-Based Voice Conversion</a:t>
            </a:r>
            <a:r>
              <a:rPr lang="en-US" sz="1400" kern="0" dirty="0" smtClean="0">
                <a:solidFill>
                  <a:schemeClr val="tx2"/>
                </a:solidFill>
                <a:latin typeface="Arial"/>
              </a:rPr>
              <a:t>’ IEEE SLT 2018</a:t>
            </a:r>
            <a:endParaRPr lang="en-US" sz="1400" kern="0" dirty="0">
              <a:solidFill>
                <a:schemeClr val="tx2"/>
              </a:solidFill>
              <a:latin typeface="Arial"/>
            </a:endParaRPr>
          </a:p>
        </p:txBody>
      </p:sp>
      <p:pic>
        <p:nvPicPr>
          <p:cNvPr id="21" name="Picture 2" descr="Singapore University of Technology and Design (SUTD)"/>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563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859"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859"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859" fill="hold"/>
                                        <p:tgtEl>
                                          <p:spTgt spid="11"/>
                                        </p:tgtEl>
                                      </p:cBhvr>
                                    </p:cmd>
                                  </p:childTnLst>
                                </p:cTn>
                              </p:par>
                            </p:childTnLst>
                          </p:cTn>
                        </p:par>
                      </p:childTnLst>
                    </p:cTn>
                  </p:par>
                </p:childTnLst>
              </p:cTn>
              <p:nextCondLst>
                <p:cond evt="onClick" delay="0">
                  <p:tgtEl>
                    <p:spTgt spid="11"/>
                  </p:tgtEl>
                </p:cond>
              </p:nextCondLst>
            </p:seq>
            <p:audio>
              <p:cMediaNode vol="8000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689" fill="hold"/>
                                        <p:tgtEl>
                                          <p:spTgt spid="13"/>
                                        </p:tgtEl>
                                      </p:cBhvr>
                                    </p:cmd>
                                  </p:childTnLst>
                                </p:cTn>
                              </p:par>
                            </p:childTnLst>
                          </p:cTn>
                        </p:par>
                      </p:childTnLst>
                    </p:cTn>
                  </p:par>
                </p:childTnLst>
              </p:cTn>
              <p:nextCondLst>
                <p:cond evt="onClick" delay="0">
                  <p:tgtEl>
                    <p:spTgt spid="13"/>
                  </p:tgtEl>
                </p:cond>
              </p:nextCondLst>
            </p:seq>
            <p:audio>
              <p:cMediaNode vol="80000">
                <p:cTn id="31" fill="hold" display="0">
                  <p:stCondLst>
                    <p:cond delay="indefinite"/>
                  </p:stCondLst>
                  <p:endCondLst>
                    <p:cond evt="onStopAudio" delay="0">
                      <p:tgtEl>
                        <p:sldTgt/>
                      </p:tgtEl>
                    </p:cond>
                  </p:endCondLst>
                </p:cTn>
                <p:tgtEl>
                  <p:spTgt spid="13"/>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689" fill="hold"/>
                                        <p:tgtEl>
                                          <p:spTgt spid="14"/>
                                        </p:tgtEl>
                                      </p:cBhvr>
                                    </p:cmd>
                                  </p:childTnLst>
                                </p:cTn>
                              </p:par>
                            </p:childTnLst>
                          </p:cTn>
                        </p:par>
                      </p:childTnLst>
                    </p:cTn>
                  </p:par>
                </p:childTnLst>
              </p:cTn>
              <p:nextCondLst>
                <p:cond evt="onClick" delay="0">
                  <p:tgtEl>
                    <p:spTgt spid="14"/>
                  </p:tgtEl>
                </p:cond>
              </p:nextCondLst>
            </p:seq>
            <p:audio>
              <p:cMediaNode vol="80000">
                <p:cTn id="37" fill="hold" display="0">
                  <p:stCondLst>
                    <p:cond delay="indefinite"/>
                  </p:stCondLst>
                  <p:endCondLst>
                    <p:cond evt="onStopAudio" delay="0">
                      <p:tgtEl>
                        <p:sldTgt/>
                      </p:tgtEl>
                    </p:cond>
                  </p:endCondLst>
                </p:cTn>
                <p:tgtEl>
                  <p:spTgt spid="14"/>
                </p:tgtEl>
              </p:cMediaNode>
            </p:audio>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689" fill="hold"/>
                                        <p:tgtEl>
                                          <p:spTgt spid="15"/>
                                        </p:tgtEl>
                                      </p:cBhvr>
                                    </p:cmd>
                                  </p:childTnLst>
                                </p:cTn>
                              </p:par>
                            </p:childTnLst>
                          </p:cTn>
                        </p:par>
                      </p:childTnLst>
                    </p:cTn>
                  </p:par>
                </p:childTnLst>
              </p:cTn>
              <p:nextCondLst>
                <p:cond evt="onClick" delay="0">
                  <p:tgtEl>
                    <p:spTgt spid="15"/>
                  </p:tgtEl>
                </p:cond>
              </p:nextCondLst>
            </p:seq>
            <p:audio>
              <p:cMediaNode vol="80000">
                <p:cTn id="43" fill="hold" display="0">
                  <p:stCondLst>
                    <p:cond delay="indefinite"/>
                  </p:stCondLst>
                  <p:endCondLst>
                    <p:cond evt="onStopAudio" delay="0">
                      <p:tgtEl>
                        <p:sldTgt/>
                      </p:tgtEl>
                    </p:cond>
                  </p:endCondLst>
                </p:cTn>
                <p:tgtEl>
                  <p:spTgt spid="15"/>
                </p:tgtEl>
              </p:cMediaNode>
            </p:audio>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3690" fill="hold"/>
                                        <p:tgtEl>
                                          <p:spTgt spid="16"/>
                                        </p:tgtEl>
                                      </p:cBhvr>
                                    </p:cmd>
                                  </p:childTnLst>
                                </p:cTn>
                              </p:par>
                            </p:childTnLst>
                          </p:cTn>
                        </p:par>
                      </p:childTnLst>
                    </p:cTn>
                  </p:par>
                </p:childTnLst>
              </p:cTn>
              <p:nextCondLst>
                <p:cond evt="onClick" delay="0">
                  <p:tgtEl>
                    <p:spTgt spid="16"/>
                  </p:tgtEl>
                </p:cond>
              </p:nextCondLst>
            </p:seq>
            <p:audio>
              <p:cMediaNode vol="80000">
                <p:cTn id="49" fill="hold" display="0">
                  <p:stCondLst>
                    <p:cond delay="indefinite"/>
                  </p:stCondLst>
                  <p:endCondLst>
                    <p:cond evt="onStopAudio" delay="0">
                      <p:tgtEl>
                        <p:sldTgt/>
                      </p:tgtEl>
                    </p:cond>
                  </p:endCondLst>
                </p:cTn>
                <p:tgtEl>
                  <p:spTgt spid="16"/>
                </p:tgtEl>
              </p:cMediaNode>
            </p:audio>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3355" fill="hold"/>
                                        <p:tgtEl>
                                          <p:spTgt spid="19"/>
                                        </p:tgtEl>
                                      </p:cBhvr>
                                    </p:cmd>
                                  </p:childTnLst>
                                </p:cTn>
                              </p:par>
                            </p:childTnLst>
                          </p:cTn>
                        </p:par>
                      </p:childTnLst>
                    </p:cTn>
                  </p:par>
                </p:childTnLst>
              </p:cTn>
              <p:nextCondLst>
                <p:cond evt="onClick" delay="0">
                  <p:tgtEl>
                    <p:spTgt spid="19"/>
                  </p:tgtEl>
                </p:cond>
              </p:nextCondLst>
            </p:seq>
            <p:audio>
              <p:cMediaNode vol="80000">
                <p:cTn id="55" fill="hold" display="0">
                  <p:stCondLst>
                    <p:cond delay="indefinite"/>
                  </p:stCondLst>
                  <p:endCondLst>
                    <p:cond evt="onStopAudio" delay="0">
                      <p:tgtEl>
                        <p:sldTgt/>
                      </p:tgtEl>
                    </p:cond>
                  </p:endCondLst>
                </p:cTn>
                <p:tgtEl>
                  <p:spTgt spid="19"/>
                </p:tgtEl>
              </p:cMediaNode>
            </p:audio>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4165" fill="hold"/>
                                        <p:tgtEl>
                                          <p:spTgt spid="20"/>
                                        </p:tgtEl>
                                      </p:cBhvr>
                                    </p:cmd>
                                  </p:childTnLst>
                                </p:cTn>
                              </p:par>
                            </p:childTnLst>
                          </p:cTn>
                        </p:par>
                      </p:childTnLst>
                    </p:cTn>
                  </p:par>
                </p:childTnLst>
              </p:cTn>
              <p:nextCondLst>
                <p:cond evt="onClick" delay="0">
                  <p:tgtEl>
                    <p:spTgt spid="20"/>
                  </p:tgtEl>
                </p:cond>
              </p:nextCondLst>
            </p:seq>
            <p:audio>
              <p:cMediaNode vol="80000">
                <p:cTn id="61" fill="hold" display="0">
                  <p:stCondLst>
                    <p:cond delay="indefinite"/>
                  </p:stCondLst>
                  <p:endCondLst>
                    <p:cond evt="onStopAudio" delay="0">
                      <p:tgtEl>
                        <p:sldTgt/>
                      </p:tgtEl>
                    </p:cond>
                  </p:endCondLst>
                </p:cTn>
                <p:tgtEl>
                  <p:spTgt spid="20"/>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66"/>
                </a:solidFill>
              </a:rPr>
              <a:t>Text-to-speech synthesis</a:t>
            </a:r>
            <a:endParaRPr lang="en-SG" sz="3600" b="1" dirty="0">
              <a:solidFill>
                <a:srgbClr val="FF0066"/>
              </a:solidFill>
            </a:endParaRPr>
          </a:p>
        </p:txBody>
      </p:sp>
      <p:sp>
        <p:nvSpPr>
          <p:cNvPr id="3" name="Content Placeholder 2"/>
          <p:cNvSpPr>
            <a:spLocks noGrp="1"/>
          </p:cNvSpPr>
          <p:nvPr>
            <p:ph idx="1"/>
          </p:nvPr>
        </p:nvSpPr>
        <p:spPr>
          <a:xfrm>
            <a:off x="628650" y="1639888"/>
            <a:ext cx="7886700" cy="4351338"/>
          </a:xfrm>
        </p:spPr>
        <p:txBody>
          <a:bodyPr>
            <a:normAutofit/>
          </a:bodyPr>
          <a:lstStyle/>
          <a:p>
            <a:r>
              <a:rPr lang="en-US" sz="2400" dirty="0" smtClean="0"/>
              <a:t>Text-to-speech synthesis (TTS) is a technology of converting written text into speech (human voice).</a:t>
            </a:r>
          </a:p>
          <a:p>
            <a:r>
              <a:rPr lang="en-US" sz="2400" dirty="0" smtClean="0"/>
              <a:t>The resulted speech is expected to sound natural, expressive and emotionally rich. </a:t>
            </a:r>
            <a:endParaRPr lang="en-SG" sz="2400"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28</a:t>
            </a:fld>
            <a:endParaRPr lang="en-GB" sz="1400">
              <a:solidFill>
                <a:srgbClr val="000000"/>
              </a:solidFill>
            </a:endParaRPr>
          </a:p>
        </p:txBody>
      </p:sp>
      <p:pic>
        <p:nvPicPr>
          <p:cNvPr id="5" name="Picture 4"/>
          <p:cNvPicPr>
            <a:picLocks noChangeAspect="1"/>
          </p:cNvPicPr>
          <p:nvPr/>
        </p:nvPicPr>
        <p:blipFill>
          <a:blip r:embed="rId2"/>
          <a:stretch>
            <a:fillRect/>
          </a:stretch>
        </p:blipFill>
        <p:spPr>
          <a:xfrm>
            <a:off x="628650" y="3050419"/>
            <a:ext cx="3617997" cy="3488494"/>
          </a:xfrm>
          <a:prstGeom prst="rect">
            <a:avLst/>
          </a:prstGeom>
        </p:spPr>
      </p:pic>
      <p:sp>
        <p:nvSpPr>
          <p:cNvPr id="6" name="Rectangle 5"/>
          <p:cNvSpPr/>
          <p:nvPr/>
        </p:nvSpPr>
        <p:spPr>
          <a:xfrm>
            <a:off x="4419600" y="4333001"/>
            <a:ext cx="4572000" cy="923330"/>
          </a:xfrm>
          <a:prstGeom prst="rect">
            <a:avLst/>
          </a:prstGeom>
        </p:spPr>
        <p:txBody>
          <a:bodyPr>
            <a:spAutoFit/>
          </a:bodyPr>
          <a:lstStyle/>
          <a:p>
            <a:r>
              <a:rPr lang="en-US" sz="1800" b="1" dirty="0" smtClean="0">
                <a:solidFill>
                  <a:schemeClr val="tx2"/>
                </a:solidFill>
                <a:latin typeface="+mn-lt"/>
              </a:rPr>
              <a:t>An example of a TTS framework in  three stages</a:t>
            </a:r>
            <a:r>
              <a:rPr lang="en-US" sz="1800" b="1" dirty="0">
                <a:solidFill>
                  <a:schemeClr val="tx2"/>
                </a:solidFill>
                <a:latin typeface="+mn-lt"/>
              </a:rPr>
              <a:t>:  </a:t>
            </a:r>
            <a:r>
              <a:rPr lang="en-US" sz="1800" b="1" dirty="0" smtClean="0">
                <a:solidFill>
                  <a:schemeClr val="tx2"/>
                </a:solidFill>
                <a:latin typeface="+mn-lt"/>
              </a:rPr>
              <a:t>Stages  I and II  for training, and Stage </a:t>
            </a:r>
            <a:r>
              <a:rPr lang="en-US" sz="1800" b="1" dirty="0">
                <a:solidFill>
                  <a:schemeClr val="tx2"/>
                </a:solidFill>
                <a:latin typeface="+mn-lt"/>
              </a:rPr>
              <a:t>III for run-time </a:t>
            </a:r>
            <a:r>
              <a:rPr lang="en-US" sz="1800" b="1" dirty="0" smtClean="0">
                <a:solidFill>
                  <a:schemeClr val="tx2"/>
                </a:solidFill>
                <a:latin typeface="+mn-lt"/>
              </a:rPr>
              <a:t>inference.</a:t>
            </a:r>
            <a:endParaRPr lang="en-SG" sz="1800" b="1" dirty="0">
              <a:solidFill>
                <a:schemeClr val="tx2"/>
              </a:solidFill>
              <a:latin typeface="+mn-lt"/>
            </a:endParaRPr>
          </a:p>
        </p:txBody>
      </p:sp>
      <p:pic>
        <p:nvPicPr>
          <p:cNvPr id="7" name="Picture 2" descr="Singapore University of Technology and Design (SU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280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66"/>
                </a:solidFill>
              </a:rPr>
              <a:t>Voice Conversion vs TTS</a:t>
            </a:r>
            <a:endParaRPr lang="en-SG" sz="3600" b="1" dirty="0">
              <a:solidFill>
                <a:srgbClr val="FF0066"/>
              </a:solidFill>
            </a:endParaRPr>
          </a:p>
        </p:txBody>
      </p:sp>
      <p:sp>
        <p:nvSpPr>
          <p:cNvPr id="3" name="Content Placeholder 2"/>
          <p:cNvSpPr>
            <a:spLocks noGrp="1"/>
          </p:cNvSpPr>
          <p:nvPr>
            <p:ph idx="1"/>
          </p:nvPr>
        </p:nvSpPr>
        <p:spPr>
          <a:xfrm>
            <a:off x="628650" y="1582544"/>
            <a:ext cx="7886700" cy="4351338"/>
          </a:xfrm>
        </p:spPr>
        <p:txBody>
          <a:bodyPr>
            <a:normAutofit/>
          </a:bodyPr>
          <a:lstStyle/>
          <a:p>
            <a:pPr marL="0" indent="0">
              <a:buNone/>
            </a:pPr>
            <a:r>
              <a:rPr lang="en-SG" sz="2000" b="0" dirty="0" smtClean="0"/>
              <a:t>VC </a:t>
            </a:r>
            <a:r>
              <a:rPr lang="en-SG" sz="2000" b="0" dirty="0"/>
              <a:t>requires considerably less training data </a:t>
            </a:r>
            <a:r>
              <a:rPr lang="en-SG" sz="2000" b="0" dirty="0" smtClean="0"/>
              <a:t>than TTS!</a:t>
            </a:r>
            <a:endParaRPr lang="en-SG" sz="2000" b="0" dirty="0"/>
          </a:p>
          <a:p>
            <a:pPr marL="0" indent="0">
              <a:buNone/>
            </a:pPr>
            <a:r>
              <a:rPr lang="en-SG" sz="2000" b="0" dirty="0" smtClean="0"/>
              <a:t>VC training data for high quality voice: 10 minutes</a:t>
            </a:r>
          </a:p>
          <a:p>
            <a:pPr marL="0" indent="0">
              <a:buNone/>
            </a:pPr>
            <a:r>
              <a:rPr lang="en-SG" sz="2000" b="0" dirty="0" smtClean="0"/>
              <a:t>TTS training data from scratch: 10 hours</a:t>
            </a:r>
            <a:endParaRPr lang="en-SG" sz="2000" b="0"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29</a:t>
            </a:fld>
            <a:endParaRPr lang="en-GB" sz="1400">
              <a:solidFill>
                <a:srgbClr val="000000"/>
              </a:solidFill>
            </a:endParaRPr>
          </a:p>
        </p:txBody>
      </p:sp>
      <p:sp>
        <p:nvSpPr>
          <p:cNvPr id="5" name="Rectangle 4"/>
          <p:cNvSpPr/>
          <p:nvPr/>
        </p:nvSpPr>
        <p:spPr bwMode="auto">
          <a:xfrm>
            <a:off x="3134523" y="4387651"/>
            <a:ext cx="1667850" cy="914400"/>
          </a:xfrm>
          <a:prstGeom prst="rect">
            <a:avLst/>
          </a:prstGeom>
          <a:solidFill>
            <a:schemeClr val="accent2">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Voice Conversion</a:t>
            </a:r>
            <a:endParaRPr kumimoji="0" lang="en-SG" sz="2400" b="0" i="0" u="none" strike="noStrike" cap="none" normalizeH="0" baseline="0" dirty="0" smtClean="0">
              <a:ln>
                <a:noFill/>
              </a:ln>
              <a:solidFill>
                <a:schemeClr val="tx1"/>
              </a:solidFill>
              <a:effectLst/>
              <a:latin typeface="Times" pitchFamily="18" charset="0"/>
            </a:endParaRPr>
          </a:p>
        </p:txBody>
      </p:sp>
      <p:sp>
        <p:nvSpPr>
          <p:cNvPr id="6" name="Rectangle 5"/>
          <p:cNvSpPr/>
          <p:nvPr/>
        </p:nvSpPr>
        <p:spPr bwMode="auto">
          <a:xfrm>
            <a:off x="2939748" y="5552327"/>
            <a:ext cx="2057400" cy="914400"/>
          </a:xfrm>
          <a:prstGeom prst="rect">
            <a:avLst/>
          </a:prstGeom>
          <a:solidFill>
            <a:schemeClr val="accent2">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Text</a:t>
            </a:r>
            <a:r>
              <a:rPr kumimoji="0" lang="en-US" sz="2400" b="0" i="0" u="none" strike="noStrike" cap="none" normalizeH="0" dirty="0" smtClean="0">
                <a:ln>
                  <a:noFill/>
                </a:ln>
                <a:solidFill>
                  <a:schemeClr val="tx1"/>
                </a:solidFill>
                <a:effectLst/>
                <a:latin typeface="Times" pitchFamily="18" charset="0"/>
              </a:rPr>
              <a:t> </a:t>
            </a:r>
            <a:r>
              <a:rPr lang="en-US" dirty="0" smtClean="0">
                <a:solidFill>
                  <a:schemeClr val="tx1"/>
                </a:solidFill>
                <a:latin typeface="Times" pitchFamily="18" charset="0"/>
              </a:rPr>
              <a:t>to </a:t>
            </a:r>
            <a:r>
              <a:rPr kumimoji="0" lang="en-US" sz="2400" b="0" i="0" u="none" strike="noStrike" cap="none" normalizeH="0" baseline="0" dirty="0" smtClean="0">
                <a:ln>
                  <a:noFill/>
                </a:ln>
                <a:solidFill>
                  <a:schemeClr val="tx1"/>
                </a:solidFill>
                <a:effectLst/>
                <a:latin typeface="Times" pitchFamily="18" charset="0"/>
              </a:rPr>
              <a:t>Speech</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Times" pitchFamily="18" charset="0"/>
              </a:rPr>
              <a:t>Synthesis</a:t>
            </a:r>
            <a:endParaRPr kumimoji="0" lang="en-SG" sz="2400" b="0" i="0" u="none" strike="noStrike" cap="none" normalizeH="0" baseline="0" dirty="0" smtClean="0">
              <a:ln>
                <a:noFill/>
              </a:ln>
              <a:solidFill>
                <a:schemeClr val="tx1"/>
              </a:solidFill>
              <a:effectLst/>
              <a:latin typeface="Times"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166" r="12500"/>
          <a:stretch/>
        </p:blipFill>
        <p:spPr>
          <a:xfrm>
            <a:off x="6368913" y="4703658"/>
            <a:ext cx="1576574" cy="1216910"/>
          </a:xfrm>
          <a:prstGeom prst="rect">
            <a:avLst/>
          </a:prstGeom>
        </p:spPr>
      </p:pic>
      <p:sp>
        <p:nvSpPr>
          <p:cNvPr id="9" name="Oval Callout 8"/>
          <p:cNvSpPr/>
          <p:nvPr/>
        </p:nvSpPr>
        <p:spPr bwMode="auto">
          <a:xfrm>
            <a:off x="7597926" y="3535911"/>
            <a:ext cx="1447800" cy="1076516"/>
          </a:xfrm>
          <a:prstGeom prst="wedgeEllipseCallou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Hello</a:t>
            </a:r>
          </a:p>
          <a:p>
            <a:r>
              <a:rPr lang="en-US" dirty="0"/>
              <a:t>SUTD</a:t>
            </a:r>
            <a:endParaRPr lang="en-SG" dirty="0"/>
          </a:p>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dirty="0" smtClean="0">
              <a:ln>
                <a:noFill/>
              </a:ln>
              <a:solidFill>
                <a:schemeClr val="tx1"/>
              </a:solidFill>
              <a:effectLst/>
              <a:latin typeface="Times" pitchFamily="18" charset="0"/>
            </a:endParaRPr>
          </a:p>
        </p:txBody>
      </p:sp>
      <p:sp>
        <p:nvSpPr>
          <p:cNvPr id="10" name="Right Arrow 9"/>
          <p:cNvSpPr/>
          <p:nvPr/>
        </p:nvSpPr>
        <p:spPr bwMode="auto">
          <a:xfrm>
            <a:off x="5028121" y="4656331"/>
            <a:ext cx="1022652" cy="377039"/>
          </a:xfrm>
          <a:prstGeom prst="rightArrow">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smtClean="0">
              <a:ln>
                <a:noFill/>
              </a:ln>
              <a:solidFill>
                <a:schemeClr val="tx1"/>
              </a:solidFill>
              <a:effectLst/>
              <a:latin typeface="Times" pitchFamily="18" charset="0"/>
            </a:endParaRPr>
          </a:p>
        </p:txBody>
      </p:sp>
      <p:sp>
        <p:nvSpPr>
          <p:cNvPr id="11" name="Right Arrow 10"/>
          <p:cNvSpPr/>
          <p:nvPr/>
        </p:nvSpPr>
        <p:spPr bwMode="auto">
          <a:xfrm>
            <a:off x="5086320" y="5732049"/>
            <a:ext cx="1022652" cy="377039"/>
          </a:xfrm>
          <a:prstGeom prst="rightArrow">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smtClean="0">
              <a:ln>
                <a:noFill/>
              </a:ln>
              <a:solidFill>
                <a:schemeClr val="tx1"/>
              </a:solidFill>
              <a:effectLst/>
              <a:latin typeface="Times" pitchFamily="18"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4869" t="9777" r="27382" b="9777"/>
          <a:stretch/>
        </p:blipFill>
        <p:spPr>
          <a:xfrm>
            <a:off x="414766" y="4267333"/>
            <a:ext cx="1219201" cy="1155032"/>
          </a:xfrm>
          <a:prstGeom prst="rect">
            <a:avLst/>
          </a:prstGeom>
        </p:spPr>
      </p:pic>
      <p:sp>
        <p:nvSpPr>
          <p:cNvPr id="13" name="Right Arrow 12"/>
          <p:cNvSpPr/>
          <p:nvPr/>
        </p:nvSpPr>
        <p:spPr bwMode="auto">
          <a:xfrm>
            <a:off x="1839927" y="4656331"/>
            <a:ext cx="1022652" cy="377039"/>
          </a:xfrm>
          <a:prstGeom prst="rightArrow">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smtClean="0">
              <a:ln>
                <a:noFill/>
              </a:ln>
              <a:solidFill>
                <a:schemeClr val="tx1"/>
              </a:solidFill>
              <a:effectLst/>
              <a:latin typeface="Times" pitchFamily="18" charset="0"/>
            </a:endParaRPr>
          </a:p>
        </p:txBody>
      </p:sp>
      <p:sp>
        <p:nvSpPr>
          <p:cNvPr id="14" name="Right Arrow 13"/>
          <p:cNvSpPr/>
          <p:nvPr/>
        </p:nvSpPr>
        <p:spPr bwMode="auto">
          <a:xfrm>
            <a:off x="1834351" y="5849404"/>
            <a:ext cx="1022652" cy="377039"/>
          </a:xfrm>
          <a:prstGeom prst="rightArrow">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smtClean="0">
              <a:ln>
                <a:noFill/>
              </a:ln>
              <a:solidFill>
                <a:schemeClr val="tx1"/>
              </a:solidFill>
              <a:effectLst/>
              <a:latin typeface="Times" pitchFamily="18" charset="0"/>
            </a:endParaRPr>
          </a:p>
        </p:txBody>
      </p:sp>
      <p:sp>
        <p:nvSpPr>
          <p:cNvPr id="15" name="Rectangle 14"/>
          <p:cNvSpPr/>
          <p:nvPr/>
        </p:nvSpPr>
        <p:spPr>
          <a:xfrm>
            <a:off x="551801" y="5622424"/>
            <a:ext cx="1091966" cy="830997"/>
          </a:xfrm>
          <a:prstGeom prst="rect">
            <a:avLst/>
          </a:prstGeom>
        </p:spPr>
        <p:txBody>
          <a:bodyPr wrap="none">
            <a:spAutoFit/>
          </a:bodyPr>
          <a:lstStyle/>
          <a:p>
            <a:r>
              <a:rPr lang="en-SG" dirty="0" smtClean="0"/>
              <a:t>‘Hello </a:t>
            </a:r>
          </a:p>
          <a:p>
            <a:r>
              <a:rPr lang="en-SG" dirty="0" smtClean="0"/>
              <a:t>SUTD’</a:t>
            </a:r>
            <a:endParaRPr lang="en-SG" dirty="0"/>
          </a:p>
        </p:txBody>
      </p:sp>
      <p:sp>
        <p:nvSpPr>
          <p:cNvPr id="16" name="Oval Callout 15"/>
          <p:cNvSpPr/>
          <p:nvPr/>
        </p:nvSpPr>
        <p:spPr bwMode="auto">
          <a:xfrm>
            <a:off x="1491948" y="3219955"/>
            <a:ext cx="1447800" cy="1076516"/>
          </a:xfrm>
          <a:prstGeom prst="wedgeEllipseCallou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Hello</a:t>
            </a:r>
          </a:p>
          <a:p>
            <a:r>
              <a:rPr lang="en-US" dirty="0"/>
              <a:t>SUTD</a:t>
            </a:r>
            <a:endParaRPr lang="en-SG" dirty="0"/>
          </a:p>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dirty="0" smtClean="0">
              <a:ln>
                <a:noFill/>
              </a:ln>
              <a:solidFill>
                <a:schemeClr val="tx1"/>
              </a:solidFill>
              <a:effectLst/>
              <a:latin typeface="Times" pitchFamily="18" charset="0"/>
            </a:endParaRPr>
          </a:p>
        </p:txBody>
      </p:sp>
      <p:pic>
        <p:nvPicPr>
          <p:cNvPr id="17" name="Picture 2" descr="Singapore University of Technology and Design (SUT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90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0B3CE18-A588-438A-818D-D402E37F5853}" type="slidenum">
              <a:rPr lang="en-GB" smtClean="0"/>
              <a:pPr/>
              <a:t>3</a:t>
            </a:fld>
            <a:endParaRPr lang="en-GB" sz="1400">
              <a:solidFill>
                <a:srgbClr val="000000"/>
              </a:solidFill>
            </a:endParaRPr>
          </a:p>
        </p:txBody>
      </p:sp>
      <p:sp>
        <p:nvSpPr>
          <p:cNvPr id="3" name="Title 2"/>
          <p:cNvSpPr>
            <a:spLocks noGrp="1"/>
          </p:cNvSpPr>
          <p:nvPr>
            <p:ph type="title"/>
          </p:nvPr>
        </p:nvSpPr>
        <p:spPr/>
        <p:txBody>
          <a:bodyPr>
            <a:normAutofit/>
          </a:bodyPr>
          <a:lstStyle/>
          <a:p>
            <a:r>
              <a:rPr lang="en-US" sz="3600" b="1" dirty="0" smtClean="0">
                <a:solidFill>
                  <a:srgbClr val="FF0066"/>
                </a:solidFill>
              </a:rPr>
              <a:t>About me</a:t>
            </a:r>
            <a:endParaRPr lang="en-SG" sz="3600" b="1" dirty="0">
              <a:solidFill>
                <a:srgbClr val="FF0066"/>
              </a:solidFill>
            </a:endParaRPr>
          </a:p>
        </p:txBody>
      </p:sp>
      <p:sp>
        <p:nvSpPr>
          <p:cNvPr id="5" name="Content Placeholder 2"/>
          <p:cNvSpPr>
            <a:spLocks noGrp="1"/>
          </p:cNvSpPr>
          <p:nvPr>
            <p:ph type="body" idx="1"/>
          </p:nvPr>
        </p:nvSpPr>
        <p:spPr>
          <a:xfrm>
            <a:off x="550499" y="1641046"/>
            <a:ext cx="8468621" cy="4927049"/>
          </a:xfrm>
        </p:spPr>
        <p:txBody>
          <a:bodyPr>
            <a:normAutofit/>
          </a:bodyPr>
          <a:lstStyle/>
          <a:p>
            <a:pPr marL="0" indent="0">
              <a:buNone/>
            </a:pPr>
            <a:r>
              <a:rPr lang="en-US" sz="2000" b="0" dirty="0" smtClean="0"/>
              <a:t>Assistant </a:t>
            </a:r>
            <a:r>
              <a:rPr lang="en-US" sz="2000" b="0" dirty="0" smtClean="0"/>
              <a:t>Professor at ISTD Pillar, SUTD (April 2020 - )</a:t>
            </a:r>
          </a:p>
          <a:p>
            <a:pPr marL="0" indent="0">
              <a:buNone/>
            </a:pPr>
            <a:endParaRPr lang="en-US" sz="2000" b="1" dirty="0" smtClean="0"/>
          </a:p>
          <a:p>
            <a:pPr marL="0" indent="0">
              <a:buNone/>
            </a:pPr>
            <a:r>
              <a:rPr lang="en-US" sz="2000" b="1" dirty="0" smtClean="0"/>
              <a:t>Research </a:t>
            </a:r>
            <a:r>
              <a:rPr lang="en-US" sz="2000" b="1" dirty="0" smtClean="0"/>
              <a:t>field: </a:t>
            </a:r>
            <a:r>
              <a:rPr lang="en-US" sz="2000" b="0" dirty="0" smtClean="0"/>
              <a:t>speech information processing, machine learning, AI</a:t>
            </a:r>
            <a:endParaRPr lang="en-SG" sz="2000" b="0" dirty="0" smtClean="0"/>
          </a:p>
          <a:p>
            <a:pPr marL="0" indent="0">
              <a:buNone/>
            </a:pPr>
            <a:r>
              <a:rPr lang="en-US" sz="2000" b="1" dirty="0" smtClean="0"/>
              <a:t>Contact: </a:t>
            </a:r>
            <a:r>
              <a:rPr lang="en-US" sz="2000" dirty="0" smtClean="0">
                <a:hlinkClick r:id="rId3"/>
              </a:rPr>
              <a:t>berrak_sisman@sutd.edu.sg</a:t>
            </a:r>
            <a:endParaRPr lang="en-US" sz="2000" dirty="0" smtClean="0"/>
          </a:p>
          <a:p>
            <a:pPr marL="0" indent="0">
              <a:buNone/>
            </a:pPr>
            <a:r>
              <a:rPr lang="en-US" sz="2000" b="1" dirty="0" smtClean="0"/>
              <a:t>Office: </a:t>
            </a:r>
            <a:r>
              <a:rPr lang="en-US" sz="2000" b="0" dirty="0" smtClean="0"/>
              <a:t>1.702-03 </a:t>
            </a:r>
          </a:p>
          <a:p>
            <a:pPr marL="0" indent="0">
              <a:buNone/>
            </a:pPr>
            <a:endParaRPr lang="en-SG" sz="2000" b="0" dirty="0"/>
          </a:p>
          <a:p>
            <a:pPr marL="0" indent="0">
              <a:buNone/>
            </a:pPr>
            <a:r>
              <a:rPr lang="en-US" sz="2000" b="1" dirty="0" smtClean="0"/>
              <a:t>Education</a:t>
            </a:r>
            <a:r>
              <a:rPr lang="en-US" sz="2000" b="1" dirty="0" smtClean="0"/>
              <a:t>:</a:t>
            </a:r>
            <a:r>
              <a:rPr lang="en-SG" sz="2000" b="1" dirty="0" smtClean="0"/>
              <a:t>  </a:t>
            </a:r>
            <a:endParaRPr lang="en-SG" sz="2000" b="1" dirty="0" smtClean="0"/>
          </a:p>
          <a:p>
            <a:pPr marL="0" indent="0">
              <a:buNone/>
            </a:pPr>
            <a:r>
              <a:rPr lang="en-SG" sz="2000" dirty="0"/>
              <a:t> </a:t>
            </a:r>
            <a:r>
              <a:rPr lang="en-SG" sz="2000" dirty="0" smtClean="0"/>
              <a:t>     </a:t>
            </a:r>
            <a:r>
              <a:rPr lang="en-SG" sz="2000" b="0" dirty="0" smtClean="0"/>
              <a:t>PhD </a:t>
            </a:r>
            <a:r>
              <a:rPr lang="en-SG" sz="2000" b="0" dirty="0" smtClean="0"/>
              <a:t>in Electrical &amp; Computer Engineering, </a:t>
            </a:r>
            <a:r>
              <a:rPr lang="en-SG" sz="2000" b="0" dirty="0" smtClean="0"/>
              <a:t>National </a:t>
            </a:r>
            <a:r>
              <a:rPr lang="en-SG" sz="2000" b="0" dirty="0"/>
              <a:t>University of </a:t>
            </a:r>
            <a:r>
              <a:rPr lang="en-SG" sz="2000" b="0" dirty="0" smtClean="0"/>
              <a:t>Singapore</a:t>
            </a:r>
            <a:endParaRPr lang="en-SG" sz="2000" b="0" dirty="0" smtClean="0"/>
          </a:p>
          <a:p>
            <a:pPr marL="680684" lvl="1" indent="-342900"/>
            <a:r>
              <a:rPr lang="en-US" sz="2000" dirty="0" smtClean="0"/>
              <a:t>PhD Exchange at </a:t>
            </a:r>
            <a:r>
              <a:rPr lang="en-US" sz="2000" dirty="0" smtClean="0"/>
              <a:t>University of Edinburgh, United Kingdom (2019)</a:t>
            </a:r>
          </a:p>
          <a:p>
            <a:pPr marL="680684" lvl="1" indent="-342900"/>
            <a:r>
              <a:rPr lang="en-US" sz="2000" b="0" dirty="0" smtClean="0"/>
              <a:t>Visiting Researcher, RIKEN </a:t>
            </a:r>
            <a:r>
              <a:rPr lang="en-US" sz="2000" b="0" dirty="0" smtClean="0"/>
              <a:t>AIP, Japan (2018)</a:t>
            </a:r>
            <a:endParaRPr lang="en-SG" sz="2000" b="0" dirty="0" smtClean="0"/>
          </a:p>
          <a:p>
            <a:pPr marL="285750" indent="-285750">
              <a:buFont typeface="Arial" panose="020B0604020202020204" pitchFamily="34" charset="0"/>
              <a:buChar char="•"/>
            </a:pPr>
            <a:endParaRPr lang="en-US" sz="2000" b="0" dirty="0" smtClean="0"/>
          </a:p>
          <a:p>
            <a:pPr marL="0" indent="0">
              <a:buNone/>
            </a:pPr>
            <a:r>
              <a:rPr lang="en-US" sz="2000" b="0" dirty="0" smtClean="0"/>
              <a:t>Researcher/Postdoc @ NUS (2019-2020)</a:t>
            </a:r>
          </a:p>
          <a:p>
            <a:pPr marL="0" indent="0">
              <a:buNone/>
            </a:pPr>
            <a:r>
              <a:rPr lang="en-US" sz="2000" dirty="0" smtClean="0"/>
              <a:t>Visiting Researcher @ Columbia University, New York</a:t>
            </a:r>
            <a:endParaRPr lang="en-SG" sz="2000" b="0" dirty="0" smtClean="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3990" b="18552"/>
          <a:stretch/>
        </p:blipFill>
        <p:spPr>
          <a:xfrm>
            <a:off x="5880099" y="5023302"/>
            <a:ext cx="2238081" cy="6708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6870" y="5230986"/>
            <a:ext cx="545401" cy="926343"/>
          </a:xfrm>
          <a:prstGeom prst="rect">
            <a:avLst/>
          </a:prstGeom>
        </p:spPr>
      </p:pic>
      <p:pic>
        <p:nvPicPr>
          <p:cNvPr id="1026" name="Picture 2" descr="http://www.nus.edu.sg/images/default-source/identity-images/NUS_logo_full-horizonta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919" b="16972"/>
          <a:stretch/>
        </p:blipFill>
        <p:spPr bwMode="auto">
          <a:xfrm>
            <a:off x="6218471" y="5694157"/>
            <a:ext cx="1944190" cy="833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ingapore University of Technology and Design (SUT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9721" y="2819400"/>
            <a:ext cx="1276350" cy="849353"/>
          </a:xfrm>
          <a:prstGeom prst="rect">
            <a:avLst/>
          </a:prstGeom>
        </p:spPr>
      </p:pic>
    </p:spTree>
    <p:extLst>
      <p:ext uri="{BB962C8B-B14F-4D97-AF65-F5344CB8AC3E}">
        <p14:creationId xmlns:p14="http://schemas.microsoft.com/office/powerpoint/2010/main" val="1717719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925"/>
            <a:ext cx="7886700" cy="1325563"/>
          </a:xfrm>
        </p:spPr>
        <p:txBody>
          <a:bodyPr>
            <a:normAutofit/>
          </a:bodyPr>
          <a:lstStyle/>
          <a:p>
            <a:r>
              <a:rPr lang="en-US" sz="4000" b="1" dirty="0" smtClean="0">
                <a:solidFill>
                  <a:srgbClr val="FF0066"/>
                </a:solidFill>
              </a:rPr>
              <a:t>Interesting VC/TTS Applications</a:t>
            </a:r>
            <a:r>
              <a:rPr lang="en-SG" sz="4000" b="1" dirty="0">
                <a:solidFill>
                  <a:srgbClr val="FF0066"/>
                </a:solidFill>
              </a:rPr>
              <a:t/>
            </a:r>
            <a:br>
              <a:rPr lang="en-SG" sz="4000" b="1" dirty="0">
                <a:solidFill>
                  <a:srgbClr val="FF0066"/>
                </a:solidFill>
              </a:rPr>
            </a:br>
            <a:r>
              <a:rPr lang="en-SG" sz="3200" b="1" dirty="0" smtClean="0">
                <a:solidFill>
                  <a:srgbClr val="FF0066"/>
                </a:solidFill>
              </a:rPr>
              <a:t>(Real-life)</a:t>
            </a:r>
            <a:endParaRPr lang="en-SG" sz="3200" b="1" dirty="0">
              <a:solidFill>
                <a:srgbClr val="FF0066"/>
              </a:solidFill>
            </a:endParaRPr>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SG" sz="2000" b="0" dirty="0" smtClean="0"/>
              <a:t>Regenerating </a:t>
            </a:r>
            <a:r>
              <a:rPr lang="en-SG" sz="2000" b="0" dirty="0"/>
              <a:t>voices of actors/actresses </a:t>
            </a:r>
            <a:r>
              <a:rPr lang="en-SG" sz="2000" b="0" dirty="0" smtClean="0"/>
              <a:t>who </a:t>
            </a:r>
            <a:r>
              <a:rPr lang="en-SG" sz="2000" b="0" dirty="0"/>
              <a:t>are no longer </a:t>
            </a:r>
            <a:r>
              <a:rPr lang="en-SG" sz="2000" b="0" dirty="0" smtClean="0"/>
              <a:t>alive</a:t>
            </a:r>
          </a:p>
          <a:p>
            <a:endParaRPr lang="en-US" sz="2000" b="0" dirty="0" smtClean="0"/>
          </a:p>
          <a:p>
            <a:endParaRPr lang="en-US" sz="2000" dirty="0"/>
          </a:p>
          <a:p>
            <a:endParaRPr lang="en-SG" sz="2000" b="0" dirty="0"/>
          </a:p>
          <a:p>
            <a:pPr marL="342900" indent="-342900">
              <a:buFont typeface="Arial" panose="020B0604020202020204" pitchFamily="34" charset="0"/>
              <a:buChar char="•"/>
            </a:pPr>
            <a:r>
              <a:rPr lang="en-SG" sz="2000" b="0" dirty="0"/>
              <a:t>Regenerating voices of </a:t>
            </a:r>
            <a:r>
              <a:rPr lang="en-SG" sz="2000" b="0" dirty="0" smtClean="0"/>
              <a:t>people who’ve </a:t>
            </a:r>
            <a:r>
              <a:rPr lang="en-SG" sz="2000" b="0" dirty="0"/>
              <a:t>lost their voice to old age or </a:t>
            </a:r>
            <a:r>
              <a:rPr lang="en-SG" sz="2000" b="0" dirty="0" smtClean="0"/>
              <a:t>illness (very good news for elderly!)</a:t>
            </a:r>
          </a:p>
          <a:p>
            <a:pPr marL="342900" indent="-342900">
              <a:buFont typeface="Arial" panose="020B0604020202020204" pitchFamily="34" charset="0"/>
              <a:buChar char="•"/>
            </a:pPr>
            <a:endParaRPr lang="en-US" sz="2000" b="0" dirty="0" smtClean="0"/>
          </a:p>
          <a:p>
            <a:pPr marL="0" indent="0">
              <a:buNone/>
            </a:pPr>
            <a:endParaRPr lang="en-US" sz="2000" b="0" dirty="0" smtClean="0">
              <a:sym typeface="Wingdings" panose="05000000000000000000" pitchFamily="2" charset="2"/>
            </a:endParaRPr>
          </a:p>
          <a:p>
            <a:pPr marL="342900" indent="-342900">
              <a:buFont typeface="Arial" panose="020B0604020202020204" pitchFamily="34" charset="0"/>
              <a:buChar char="•"/>
            </a:pPr>
            <a:r>
              <a:rPr lang="en-US" sz="2000" b="0" dirty="0" smtClean="0">
                <a:sym typeface="Wingdings" panose="05000000000000000000" pitchFamily="2" charset="2"/>
              </a:rPr>
              <a:t>Medical </a:t>
            </a:r>
            <a:r>
              <a:rPr lang="en-US" sz="2000" b="0" dirty="0">
                <a:sym typeface="Wingdings" panose="05000000000000000000" pitchFamily="2" charset="2"/>
              </a:rPr>
              <a:t>applications: Voice restoration systems, </a:t>
            </a:r>
            <a:r>
              <a:rPr lang="en-SG" sz="2000" b="0" dirty="0">
                <a:sym typeface="Wingdings" panose="05000000000000000000" pitchFamily="2" charset="2"/>
              </a:rPr>
              <a:t>t</a:t>
            </a:r>
            <a:r>
              <a:rPr lang="en-SG" sz="2000" b="0" dirty="0"/>
              <a:t>raining interfaces for speech </a:t>
            </a:r>
            <a:r>
              <a:rPr lang="en-SG" sz="2000" b="0" dirty="0" smtClean="0"/>
              <a:t>pathologies</a:t>
            </a:r>
          </a:p>
          <a:p>
            <a:pPr marL="342900" indent="-342900">
              <a:buFont typeface="Arial" panose="020B0604020202020204" pitchFamily="34" charset="0"/>
              <a:buChar char="•"/>
            </a:pPr>
            <a:endParaRPr lang="en-SG" sz="2000" b="0" dirty="0"/>
          </a:p>
          <a:p>
            <a:pPr marL="342900" indent="-342900">
              <a:buFont typeface="Arial" panose="020B0604020202020204" pitchFamily="34" charset="0"/>
              <a:buChar char="•"/>
            </a:pPr>
            <a:r>
              <a:rPr lang="en-SG" sz="2000" b="0" dirty="0" smtClean="0"/>
              <a:t>Personalized </a:t>
            </a:r>
            <a:r>
              <a:rPr lang="en-SG" sz="2000" b="0" dirty="0"/>
              <a:t>human computer interfaces: </a:t>
            </a:r>
            <a:endParaRPr lang="en-SG" sz="2000" b="0" dirty="0" smtClean="0"/>
          </a:p>
          <a:p>
            <a:pPr marL="0" indent="0">
              <a:buNone/>
            </a:pPr>
            <a:r>
              <a:rPr lang="en-SG" sz="2000" b="0" dirty="0" smtClean="0"/>
              <a:t>generating </a:t>
            </a:r>
            <a:r>
              <a:rPr lang="en-SG" sz="2000" b="0" dirty="0" smtClean="0"/>
              <a:t>mother’s </a:t>
            </a:r>
            <a:r>
              <a:rPr lang="en-SG" sz="2000" b="0" dirty="0"/>
              <a:t>voice in educational </a:t>
            </a:r>
            <a:r>
              <a:rPr lang="en-SG" sz="2000" b="0" dirty="0" smtClean="0"/>
              <a:t>software </a:t>
            </a:r>
            <a:r>
              <a:rPr lang="en-SG" sz="2000" b="0" dirty="0" smtClean="0">
                <a:sym typeface="Wingdings" panose="05000000000000000000" pitchFamily="2" charset="2"/>
              </a:rPr>
              <a:t> </a:t>
            </a:r>
          </a:p>
          <a:p>
            <a:pPr marL="342900" indent="-342900">
              <a:buFont typeface="Arial" panose="020B0604020202020204" pitchFamily="34" charset="0"/>
              <a:buChar char="•"/>
            </a:pPr>
            <a:endParaRPr lang="en-US" sz="2000" b="0" dirty="0">
              <a:sym typeface="Wingdings" panose="05000000000000000000" pitchFamily="2" charset="2"/>
            </a:endParaRPr>
          </a:p>
          <a:p>
            <a:endParaRPr lang="en-US" sz="2000" b="0" dirty="0">
              <a:sym typeface="Wingdings" panose="05000000000000000000" pitchFamily="2" charset="2"/>
            </a:endParaRPr>
          </a:p>
          <a:p>
            <a:pPr marL="342900" indent="-342900">
              <a:buFont typeface="Arial" panose="020B0604020202020204" pitchFamily="34" charset="0"/>
              <a:buChar char="•"/>
            </a:pPr>
            <a:endParaRPr lang="en-SG" sz="2000" b="0"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30</a:t>
            </a:fld>
            <a:endParaRPr lang="en-GB" sz="1400">
              <a:solidFill>
                <a:srgbClr val="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117" y="2209800"/>
            <a:ext cx="1376865" cy="104986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666" r="8798"/>
          <a:stretch/>
        </p:blipFill>
        <p:spPr>
          <a:xfrm>
            <a:off x="7800622" y="1789384"/>
            <a:ext cx="1086556" cy="13335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8059" y="5218234"/>
            <a:ext cx="1290501" cy="130509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1667" t="17187" r="21667" b="20312"/>
          <a:stretch/>
        </p:blipFill>
        <p:spPr>
          <a:xfrm>
            <a:off x="5181600" y="3657600"/>
            <a:ext cx="1772194" cy="1042467"/>
          </a:xfrm>
          <a:prstGeom prst="rect">
            <a:avLst/>
          </a:prstGeom>
        </p:spPr>
      </p:pic>
      <p:pic>
        <p:nvPicPr>
          <p:cNvPr id="9" name="Picture 2" descr="Singapore University of Technology and Design (SUT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64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35" y="391450"/>
            <a:ext cx="7886700" cy="1325563"/>
          </a:xfrm>
        </p:spPr>
        <p:txBody>
          <a:bodyPr>
            <a:normAutofit/>
          </a:bodyPr>
          <a:lstStyle/>
          <a:p>
            <a:r>
              <a:rPr lang="en-US" sz="3600" b="1" dirty="0" smtClean="0">
                <a:solidFill>
                  <a:srgbClr val="FF0066"/>
                </a:solidFill>
              </a:rPr>
              <a:t>How about cross-lingual VC?</a:t>
            </a:r>
            <a:endParaRPr lang="en-SG" sz="2800" b="1" dirty="0">
              <a:solidFill>
                <a:srgbClr val="FF0066"/>
              </a:solidFill>
            </a:endParaRPr>
          </a:p>
        </p:txBody>
      </p:sp>
      <p:sp>
        <p:nvSpPr>
          <p:cNvPr id="3" name="Content Placeholder 2"/>
          <p:cNvSpPr>
            <a:spLocks noGrp="1"/>
          </p:cNvSpPr>
          <p:nvPr>
            <p:ph idx="1"/>
          </p:nvPr>
        </p:nvSpPr>
        <p:spPr>
          <a:xfrm>
            <a:off x="401721" y="1706014"/>
            <a:ext cx="8424220" cy="4661337"/>
          </a:xfrm>
        </p:spPr>
        <p:txBody>
          <a:bodyPr>
            <a:normAutofit lnSpcReduction="10000"/>
          </a:bodyPr>
          <a:lstStyle/>
          <a:p>
            <a:pPr marL="0" indent="0">
              <a:buNone/>
            </a:pPr>
            <a:r>
              <a:rPr lang="en-US" sz="2400" b="0" dirty="0" smtClean="0">
                <a:sym typeface="Wingdings" panose="05000000000000000000" pitchFamily="2" charset="2"/>
              </a:rPr>
              <a:t>Let’s image that source and target speakers use different languages.</a:t>
            </a:r>
          </a:p>
          <a:p>
            <a:pPr marL="342900" indent="-342900">
              <a:buFont typeface="Arial" panose="020B0604020202020204" pitchFamily="34" charset="0"/>
              <a:buChar char="•"/>
            </a:pPr>
            <a:endParaRPr lang="en-US" sz="2400" b="0" dirty="0" smtClean="0">
              <a:sym typeface="Wingdings" panose="05000000000000000000" pitchFamily="2" charset="2"/>
            </a:endParaRPr>
          </a:p>
          <a:p>
            <a:pPr marL="342900" indent="-342900">
              <a:buFont typeface="Arial" panose="020B0604020202020204" pitchFamily="34" charset="0"/>
              <a:buChar char="•"/>
            </a:pPr>
            <a:endParaRPr lang="en-US" sz="2400" b="0" dirty="0">
              <a:sym typeface="Wingdings" panose="05000000000000000000" pitchFamily="2" charset="2"/>
            </a:endParaRPr>
          </a:p>
          <a:p>
            <a:pPr marL="342900" indent="-342900">
              <a:buFont typeface="Arial" panose="020B0604020202020204" pitchFamily="34" charset="0"/>
              <a:buChar char="•"/>
            </a:pPr>
            <a:endParaRPr lang="en-US" sz="2400" b="0" dirty="0" smtClean="0">
              <a:sym typeface="Wingdings" panose="05000000000000000000" pitchFamily="2" charset="2"/>
            </a:endParaRPr>
          </a:p>
          <a:p>
            <a:endParaRPr lang="en-US" sz="2400" b="0" dirty="0" smtClean="0">
              <a:sym typeface="Wingdings" panose="05000000000000000000" pitchFamily="2" charset="2"/>
            </a:endParaRPr>
          </a:p>
          <a:p>
            <a:endParaRPr lang="en-US" sz="2400" b="0" dirty="0">
              <a:sym typeface="Wingdings" panose="05000000000000000000" pitchFamily="2" charset="2"/>
            </a:endParaRPr>
          </a:p>
          <a:p>
            <a:endParaRPr lang="en-US" sz="2400" b="0" dirty="0" smtClean="0">
              <a:sym typeface="Wingdings" panose="05000000000000000000" pitchFamily="2" charset="2"/>
            </a:endParaRPr>
          </a:p>
          <a:p>
            <a:pPr marL="0" indent="0">
              <a:buNone/>
            </a:pPr>
            <a:endParaRPr lang="en-US" sz="2400" b="0" dirty="0" smtClean="0">
              <a:sym typeface="Wingdings" panose="05000000000000000000" pitchFamily="2" charset="2"/>
            </a:endParaRPr>
          </a:p>
          <a:p>
            <a:pPr marL="0" indent="0">
              <a:buNone/>
            </a:pPr>
            <a:r>
              <a:rPr lang="en-US" sz="2400" b="0" dirty="0" smtClean="0">
                <a:sym typeface="Wingdings" panose="05000000000000000000" pitchFamily="2" charset="2"/>
              </a:rPr>
              <a:t>Is </a:t>
            </a:r>
            <a:r>
              <a:rPr lang="en-US" sz="2400" b="0" dirty="0" smtClean="0">
                <a:sym typeface="Wingdings" panose="05000000000000000000" pitchFamily="2" charset="2"/>
              </a:rPr>
              <a:t>it still possible to find a mapping between them? </a:t>
            </a:r>
          </a:p>
          <a:p>
            <a:pPr marL="0" indent="0">
              <a:buNone/>
            </a:pPr>
            <a:r>
              <a:rPr lang="en-US" sz="2400" dirty="0" smtClean="0">
                <a:sym typeface="Wingdings" panose="05000000000000000000" pitchFamily="2" charset="2"/>
              </a:rPr>
              <a:t>Challenge: </a:t>
            </a:r>
            <a:r>
              <a:rPr lang="en-US" sz="2400" b="0" dirty="0" smtClean="0">
                <a:sym typeface="Wingdings" panose="05000000000000000000" pitchFamily="2" charset="2"/>
              </a:rPr>
              <a:t>mapping between 2 speakers from different phonetic systems (with no bilingual data)</a:t>
            </a:r>
            <a:endParaRPr lang="en-US" sz="2400" b="0" dirty="0">
              <a:sym typeface="Wingdings" panose="05000000000000000000" pitchFamily="2" charset="2"/>
            </a:endParaRPr>
          </a:p>
          <a:p>
            <a:endParaRPr lang="en-US" sz="2000" b="0"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FDAFAA84-93FD-4C2C-AE46-F7D42BEF3958}" type="slidenum">
              <a:rPr lang="en-GB" smtClean="0"/>
              <a:pPr/>
              <a:t>31</a:t>
            </a:fld>
            <a:endParaRPr lang="en-GB" sz="1400">
              <a:solidFill>
                <a:srgbClr val="000000"/>
              </a:solidFill>
            </a:endParaRPr>
          </a:p>
        </p:txBody>
      </p:sp>
      <p:sp>
        <p:nvSpPr>
          <p:cNvPr id="10" name="Rectangle 9"/>
          <p:cNvSpPr/>
          <p:nvPr/>
        </p:nvSpPr>
        <p:spPr>
          <a:xfrm>
            <a:off x="2115135" y="4154269"/>
            <a:ext cx="1749197" cy="646331"/>
          </a:xfrm>
          <a:prstGeom prst="rect">
            <a:avLst/>
          </a:prstGeom>
        </p:spPr>
        <p:txBody>
          <a:bodyPr wrap="none">
            <a:spAutoFit/>
          </a:bodyPr>
          <a:lstStyle/>
          <a:p>
            <a:pPr algn="ctr"/>
            <a:r>
              <a:rPr lang="en-US" sz="1800" b="1" dirty="0" smtClean="0">
                <a:sym typeface="Wingdings" panose="05000000000000000000" pitchFamily="2" charset="2"/>
              </a:rPr>
              <a:t>Barack Obama </a:t>
            </a:r>
          </a:p>
          <a:p>
            <a:pPr algn="ctr"/>
            <a:r>
              <a:rPr lang="en-US" sz="1800" b="1" dirty="0" smtClean="0">
                <a:sym typeface="Wingdings" panose="05000000000000000000" pitchFamily="2" charset="2"/>
              </a:rPr>
              <a:t>(English)</a:t>
            </a:r>
            <a:endParaRPr lang="en-SG" sz="1800" b="1"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9081" r="48025" b="12432"/>
          <a:stretch/>
        </p:blipFill>
        <p:spPr>
          <a:xfrm>
            <a:off x="2303197" y="2732483"/>
            <a:ext cx="1373072" cy="138231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54927" t="7654" b="13860"/>
          <a:stretch/>
        </p:blipFill>
        <p:spPr>
          <a:xfrm>
            <a:off x="4953000" y="2709935"/>
            <a:ext cx="1219200" cy="1404865"/>
          </a:xfrm>
          <a:prstGeom prst="rect">
            <a:avLst/>
          </a:prstGeom>
        </p:spPr>
      </p:pic>
      <p:sp>
        <p:nvSpPr>
          <p:cNvPr id="14" name="Rectangle 13"/>
          <p:cNvSpPr/>
          <p:nvPr/>
        </p:nvSpPr>
        <p:spPr>
          <a:xfrm>
            <a:off x="4893187" y="4191000"/>
            <a:ext cx="1338828" cy="646331"/>
          </a:xfrm>
          <a:prstGeom prst="rect">
            <a:avLst/>
          </a:prstGeom>
        </p:spPr>
        <p:txBody>
          <a:bodyPr wrap="none">
            <a:spAutoFit/>
          </a:bodyPr>
          <a:lstStyle/>
          <a:p>
            <a:pPr algn="ctr"/>
            <a:r>
              <a:rPr lang="en-US" sz="1800" b="1" dirty="0" smtClean="0">
                <a:sym typeface="Wingdings" panose="05000000000000000000" pitchFamily="2" charset="2"/>
              </a:rPr>
              <a:t>Xi Jinping</a:t>
            </a:r>
          </a:p>
          <a:p>
            <a:pPr algn="ctr"/>
            <a:r>
              <a:rPr lang="en-US" sz="1800" b="1" dirty="0" smtClean="0">
                <a:sym typeface="Wingdings" panose="05000000000000000000" pitchFamily="2" charset="2"/>
              </a:rPr>
              <a:t>(Mandarin)</a:t>
            </a:r>
            <a:endParaRPr lang="en-SG" sz="1800" b="1" dirty="0"/>
          </a:p>
        </p:txBody>
      </p:sp>
      <p:sp>
        <p:nvSpPr>
          <p:cNvPr id="15" name="Right Arrow 14"/>
          <p:cNvSpPr/>
          <p:nvPr/>
        </p:nvSpPr>
        <p:spPr bwMode="auto">
          <a:xfrm>
            <a:off x="3758183" y="3276600"/>
            <a:ext cx="1135003" cy="4572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smtClean="0">
              <a:ln>
                <a:noFill/>
              </a:ln>
              <a:solidFill>
                <a:schemeClr val="tx1"/>
              </a:solidFill>
              <a:effectLst/>
              <a:latin typeface="Times" pitchFamily="18" charset="0"/>
            </a:endParaRPr>
          </a:p>
        </p:txBody>
      </p:sp>
      <p:sp>
        <p:nvSpPr>
          <p:cNvPr id="16" name="Rectangle 15"/>
          <p:cNvSpPr/>
          <p:nvPr/>
        </p:nvSpPr>
        <p:spPr>
          <a:xfrm>
            <a:off x="4044044" y="2983468"/>
            <a:ext cx="518091" cy="369332"/>
          </a:xfrm>
          <a:prstGeom prst="rect">
            <a:avLst/>
          </a:prstGeom>
        </p:spPr>
        <p:txBody>
          <a:bodyPr wrap="none">
            <a:spAutoFit/>
          </a:bodyPr>
          <a:lstStyle/>
          <a:p>
            <a:r>
              <a:rPr lang="en-US" sz="1800" b="1" dirty="0" smtClean="0">
                <a:sym typeface="Wingdings" panose="05000000000000000000" pitchFamily="2" charset="2"/>
              </a:rPr>
              <a:t>VC</a:t>
            </a:r>
            <a:endParaRPr lang="en-SG" sz="1800" b="1" dirty="0"/>
          </a:p>
        </p:txBody>
      </p:sp>
      <p:pic>
        <p:nvPicPr>
          <p:cNvPr id="19" name="Picture 2" descr="Singapore University of Technology and Design (SUT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81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876799" y="4207806"/>
            <a:ext cx="3092785" cy="1295135"/>
          </a:xfrm>
          <a:prstGeom prst="rect">
            <a:avLst/>
          </a:prstGeom>
          <a:ln>
            <a:solidFill>
              <a:srgbClr val="FF8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smtClean="0">
              <a:ln>
                <a:noFill/>
              </a:ln>
              <a:solidFill>
                <a:schemeClr val="tx1"/>
              </a:solidFill>
              <a:effectLst/>
              <a:latin typeface="Times" pitchFamily="18" charset="0"/>
            </a:endParaRPr>
          </a:p>
        </p:txBody>
      </p:sp>
      <p:sp>
        <p:nvSpPr>
          <p:cNvPr id="2" name="Title 1"/>
          <p:cNvSpPr>
            <a:spLocks noGrp="1"/>
          </p:cNvSpPr>
          <p:nvPr>
            <p:ph type="title"/>
          </p:nvPr>
        </p:nvSpPr>
        <p:spPr>
          <a:xfrm>
            <a:off x="550499" y="381000"/>
            <a:ext cx="7886700" cy="1325563"/>
          </a:xfrm>
        </p:spPr>
        <p:txBody>
          <a:bodyPr>
            <a:normAutofit/>
          </a:bodyPr>
          <a:lstStyle/>
          <a:p>
            <a:r>
              <a:rPr lang="en-US" sz="3600" b="1" dirty="0" smtClean="0">
                <a:solidFill>
                  <a:srgbClr val="FF0066"/>
                </a:solidFill>
              </a:rPr>
              <a:t>Risk of Voice Conversion</a:t>
            </a:r>
            <a:endParaRPr lang="en-SG" sz="3600" b="1" dirty="0">
              <a:solidFill>
                <a:srgbClr val="FF0066"/>
              </a:solidFill>
            </a:endParaRPr>
          </a:p>
        </p:txBody>
      </p:sp>
      <p:sp>
        <p:nvSpPr>
          <p:cNvPr id="3" name="Content Placeholder 2"/>
          <p:cNvSpPr>
            <a:spLocks noGrp="1"/>
          </p:cNvSpPr>
          <p:nvPr>
            <p:ph idx="1"/>
          </p:nvPr>
        </p:nvSpPr>
        <p:spPr>
          <a:xfrm>
            <a:off x="550499" y="1434662"/>
            <a:ext cx="7771327" cy="4900209"/>
          </a:xfrm>
        </p:spPr>
        <p:txBody>
          <a:bodyPr>
            <a:normAutofit lnSpcReduction="10000"/>
          </a:bodyPr>
          <a:lstStyle/>
          <a:p>
            <a:pPr marL="0" indent="0">
              <a:buNone/>
            </a:pPr>
            <a:r>
              <a:rPr lang="en-US" sz="2000" b="0" dirty="0" smtClean="0"/>
              <a:t>Possibility of VC being used for spoofing? </a:t>
            </a:r>
          </a:p>
          <a:p>
            <a:pPr marL="0" indent="0">
              <a:buNone/>
            </a:pPr>
            <a:r>
              <a:rPr lang="en-US" sz="2000" b="0" dirty="0" smtClean="0"/>
              <a:t>Real time voice conversion makes it possible for someone to speak with your voices. </a:t>
            </a:r>
          </a:p>
          <a:p>
            <a:endParaRPr lang="en-US" sz="2000" b="0" dirty="0" smtClean="0"/>
          </a:p>
          <a:p>
            <a:endParaRPr lang="en-US" sz="2000" b="0" dirty="0" smtClean="0"/>
          </a:p>
          <a:p>
            <a:endParaRPr lang="en-US" sz="2000" b="0" dirty="0" smtClean="0"/>
          </a:p>
          <a:p>
            <a:pPr marL="0" indent="0">
              <a:buNone/>
            </a:pPr>
            <a:r>
              <a:rPr lang="en-US" sz="2000" b="0" dirty="0" smtClean="0"/>
              <a:t>Is it safe? Should we stop the VC research? </a:t>
            </a:r>
          </a:p>
          <a:p>
            <a:r>
              <a:rPr lang="en-US" sz="2000" b="0" dirty="0" smtClean="0"/>
              <a:t>We shouldn’t stop. </a:t>
            </a:r>
            <a:r>
              <a:rPr lang="en-US" sz="2000" b="0" dirty="0" smtClean="0">
                <a:sym typeface="Wingdings" panose="05000000000000000000" pitchFamily="2" charset="2"/>
              </a:rPr>
              <a:t> So many useful applications for our society to make life better and easier! </a:t>
            </a:r>
          </a:p>
          <a:p>
            <a:endParaRPr lang="en-US" sz="2000" b="0" dirty="0" smtClean="0">
              <a:sym typeface="Wingdings" panose="05000000000000000000" pitchFamily="2" charset="2"/>
            </a:endParaRPr>
          </a:p>
          <a:p>
            <a:pPr marL="342900" indent="-342900">
              <a:buFont typeface="Arial" panose="020B0604020202020204" pitchFamily="34" charset="0"/>
              <a:buChar char="•"/>
            </a:pPr>
            <a:r>
              <a:rPr lang="en-US" sz="2000" b="0" dirty="0" smtClean="0">
                <a:sym typeface="Wingdings" panose="05000000000000000000" pitchFamily="2" charset="2"/>
              </a:rPr>
              <a:t>Things that we can do?</a:t>
            </a:r>
          </a:p>
          <a:p>
            <a:pPr lvl="1" indent="0">
              <a:buNone/>
            </a:pPr>
            <a:r>
              <a:rPr lang="en-US" sz="2000" dirty="0" smtClean="0">
                <a:sym typeface="Wingdings" panose="05000000000000000000" pitchFamily="2" charset="2"/>
              </a:rPr>
              <a:t>Collaborate with anti-spoofing </a:t>
            </a:r>
          </a:p>
          <a:p>
            <a:endParaRPr lang="en-US" sz="2000" dirty="0">
              <a:sym typeface="Wingdings" panose="05000000000000000000" pitchFamily="2" charset="2"/>
            </a:endParaRPr>
          </a:p>
          <a:p>
            <a:r>
              <a:rPr lang="en-US" sz="2000" dirty="0" smtClean="0">
                <a:sym typeface="Wingdings" panose="05000000000000000000" pitchFamily="2" charset="2"/>
              </a:rPr>
              <a:t>Kitchen knife? (according to Japanese speech scientists)</a:t>
            </a:r>
          </a:p>
          <a:p>
            <a:pPr marL="680684" lvl="1" indent="-342900">
              <a:buFont typeface="Arial" panose="020B0604020202020204" pitchFamily="34" charset="0"/>
              <a:buChar char="•"/>
            </a:pPr>
            <a:endParaRPr lang="en-US" sz="2000" dirty="0" smtClean="0"/>
          </a:p>
          <a:p>
            <a:endParaRPr lang="en-SG" sz="2000" b="0"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32</a:t>
            </a:fld>
            <a:endParaRPr lang="en-GB" sz="1400">
              <a:solidFill>
                <a:srgbClr val="00000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000" t="5586" r="20000" b="17429"/>
          <a:stretch/>
        </p:blipFill>
        <p:spPr>
          <a:xfrm>
            <a:off x="6457950" y="2208837"/>
            <a:ext cx="2392095" cy="14808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556" y="2158427"/>
            <a:ext cx="1653211" cy="1100137"/>
          </a:xfrm>
          <a:prstGeom prst="rect">
            <a:avLst/>
          </a:prstGeom>
        </p:spPr>
      </p:pic>
      <p:pic>
        <p:nvPicPr>
          <p:cNvPr id="7" name="Picture 6"/>
          <p:cNvPicPr>
            <a:picLocks noChangeAspect="1"/>
          </p:cNvPicPr>
          <p:nvPr/>
        </p:nvPicPr>
        <p:blipFill>
          <a:blip r:embed="rId5"/>
          <a:stretch>
            <a:fillRect/>
          </a:stretch>
        </p:blipFill>
        <p:spPr>
          <a:xfrm>
            <a:off x="4930174" y="4244483"/>
            <a:ext cx="3039410" cy="1258458"/>
          </a:xfrm>
          <a:prstGeom prst="rect">
            <a:avLst/>
          </a:prstGeom>
          <a:ln>
            <a:solidFill>
              <a:srgbClr val="FF8000"/>
            </a:solidFill>
          </a:ln>
        </p:spPr>
      </p:pic>
      <p:pic>
        <p:nvPicPr>
          <p:cNvPr id="9" name="Picture 2" descr="Singapore University of Technology and Design (SU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49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15797"/>
            <a:ext cx="7886700" cy="1325563"/>
          </a:xfrm>
        </p:spPr>
        <p:txBody>
          <a:bodyPr>
            <a:normAutofit/>
          </a:bodyPr>
          <a:lstStyle/>
          <a:p>
            <a:r>
              <a:rPr lang="en-SG" sz="3200" b="1" kern="1200" dirty="0" smtClean="0">
                <a:solidFill>
                  <a:srgbClr val="FF0066"/>
                </a:solidFill>
                <a:effectLst>
                  <a:outerShdw blurRad="38100" dist="38100" dir="2700000" algn="tl">
                    <a:srgbClr val="C0C0C0"/>
                  </a:outerShdw>
                </a:effectLst>
                <a:latin typeface="Arial" charset="0"/>
                <a:cs typeface="Arial" charset="0"/>
              </a:rPr>
              <a:t>Conclusion</a:t>
            </a:r>
            <a:br>
              <a:rPr lang="en-SG" sz="3200" b="1" kern="1200" dirty="0" smtClean="0">
                <a:solidFill>
                  <a:srgbClr val="FF0066"/>
                </a:solidFill>
                <a:effectLst>
                  <a:outerShdw blurRad="38100" dist="38100" dir="2700000" algn="tl">
                    <a:srgbClr val="C0C0C0"/>
                  </a:outerShdw>
                </a:effectLst>
                <a:latin typeface="Arial" charset="0"/>
                <a:cs typeface="Arial" charset="0"/>
              </a:rPr>
            </a:br>
            <a:r>
              <a:rPr lang="en-SG" sz="2000" b="1" kern="1200" dirty="0" smtClean="0">
                <a:solidFill>
                  <a:schemeClr val="tx2"/>
                </a:solidFill>
                <a:effectLst>
                  <a:outerShdw blurRad="38100" dist="38100" dir="2700000" algn="tl">
                    <a:srgbClr val="C0C0C0"/>
                  </a:outerShdw>
                </a:effectLst>
                <a:latin typeface="Arial" charset="0"/>
                <a:cs typeface="Arial" charset="0"/>
              </a:rPr>
              <a:t>Speech </a:t>
            </a:r>
            <a:r>
              <a:rPr lang="en-SG" sz="2000" b="1" kern="1200" dirty="0">
                <a:solidFill>
                  <a:schemeClr val="tx2"/>
                </a:solidFill>
                <a:effectLst>
                  <a:outerShdw blurRad="38100" dist="38100" dir="2700000" algn="tl">
                    <a:srgbClr val="C0C0C0"/>
                  </a:outerShdw>
                </a:effectLst>
                <a:latin typeface="Arial" charset="0"/>
                <a:cs typeface="Arial" charset="0"/>
              </a:rPr>
              <a:t>Information Processing</a:t>
            </a:r>
            <a:endParaRPr lang="en-SG" sz="2400" b="1" kern="1200" dirty="0">
              <a:solidFill>
                <a:schemeClr val="tx2"/>
              </a:solidFill>
              <a:effectLst>
                <a:outerShdw blurRad="38100" dist="38100" dir="2700000" algn="tl">
                  <a:srgbClr val="C0C0C0"/>
                </a:outerShdw>
              </a:effectLst>
              <a:latin typeface="Arial" charset="0"/>
              <a:cs typeface="Arial" charset="0"/>
            </a:endParaRPr>
          </a:p>
        </p:txBody>
      </p:sp>
      <p:sp>
        <p:nvSpPr>
          <p:cNvPr id="3" name="Content Placeholder 2"/>
          <p:cNvSpPr>
            <a:spLocks noGrp="1"/>
          </p:cNvSpPr>
          <p:nvPr>
            <p:ph idx="1"/>
          </p:nvPr>
        </p:nvSpPr>
        <p:spPr>
          <a:xfrm>
            <a:off x="628650" y="1587448"/>
            <a:ext cx="7886700" cy="4351338"/>
          </a:xfrm>
        </p:spPr>
        <p:txBody>
          <a:bodyPr>
            <a:noAutofit/>
          </a:bodyPr>
          <a:lstStyle/>
          <a:p>
            <a:r>
              <a:rPr lang="en-SG" sz="2000" dirty="0"/>
              <a:t>Speech Production</a:t>
            </a:r>
          </a:p>
          <a:p>
            <a:r>
              <a:rPr lang="en-SG" sz="2000" dirty="0"/>
              <a:t>Speech Perception and Psychoacoustics</a:t>
            </a:r>
          </a:p>
          <a:p>
            <a:r>
              <a:rPr lang="en-SG" sz="2000" dirty="0"/>
              <a:t>Speech Analysis</a:t>
            </a:r>
          </a:p>
          <a:p>
            <a:r>
              <a:rPr lang="en-SG" sz="2000" dirty="0"/>
              <a:t>Speech Coding</a:t>
            </a:r>
          </a:p>
          <a:p>
            <a:r>
              <a:rPr lang="en-SG" sz="2000" dirty="0"/>
              <a:t>Speech Enhancement</a:t>
            </a:r>
          </a:p>
          <a:p>
            <a:r>
              <a:rPr lang="en-SG" sz="2000" dirty="0">
                <a:solidFill>
                  <a:srgbClr val="FF0066"/>
                </a:solidFill>
              </a:rPr>
              <a:t>Speech Recognition</a:t>
            </a:r>
          </a:p>
          <a:p>
            <a:r>
              <a:rPr lang="en-SG" sz="2000" dirty="0">
                <a:solidFill>
                  <a:srgbClr val="FF0066"/>
                </a:solidFill>
              </a:rPr>
              <a:t>Speech Synthesis and </a:t>
            </a:r>
            <a:r>
              <a:rPr lang="en-SG" sz="2000" dirty="0" smtClean="0">
                <a:solidFill>
                  <a:srgbClr val="FF0066"/>
                </a:solidFill>
              </a:rPr>
              <a:t>Generation</a:t>
            </a:r>
          </a:p>
          <a:p>
            <a:r>
              <a:rPr lang="en-US" sz="2000" dirty="0" smtClean="0">
                <a:solidFill>
                  <a:srgbClr val="FF0066"/>
                </a:solidFill>
              </a:rPr>
              <a:t>Voice Separation</a:t>
            </a:r>
          </a:p>
          <a:p>
            <a:r>
              <a:rPr lang="en-US" sz="2000" dirty="0" smtClean="0">
                <a:solidFill>
                  <a:srgbClr val="FF0066"/>
                </a:solidFill>
              </a:rPr>
              <a:t>Voice Conversion</a:t>
            </a:r>
            <a:endParaRPr lang="en-SG" sz="2000" dirty="0">
              <a:solidFill>
                <a:srgbClr val="FF0066"/>
              </a:solidFill>
            </a:endParaRPr>
          </a:p>
          <a:p>
            <a:r>
              <a:rPr lang="en-SG" sz="2000" dirty="0"/>
              <a:t>Acoustic </a:t>
            </a:r>
            <a:r>
              <a:rPr lang="en-SG" sz="2000" dirty="0" smtClean="0"/>
              <a:t>Modelling</a:t>
            </a:r>
            <a:endParaRPr lang="en-SG" sz="2000" dirty="0"/>
          </a:p>
          <a:p>
            <a:r>
              <a:rPr lang="en-SG" sz="2000" dirty="0"/>
              <a:t>Language </a:t>
            </a:r>
            <a:r>
              <a:rPr lang="en-SG" sz="2000" dirty="0" smtClean="0"/>
              <a:t>Modelling</a:t>
            </a:r>
            <a:endParaRPr lang="en-SG" sz="2000" dirty="0"/>
          </a:p>
          <a:p>
            <a:r>
              <a:rPr lang="en-SG" sz="2000" dirty="0"/>
              <a:t>Discourse and Dialogue</a:t>
            </a:r>
          </a:p>
          <a:p>
            <a:r>
              <a:rPr lang="en-SG" sz="2000" dirty="0" smtClean="0"/>
              <a:t>Speech </a:t>
            </a:r>
            <a:r>
              <a:rPr lang="en-SG" sz="2000" dirty="0"/>
              <a:t>Understanding </a:t>
            </a:r>
          </a:p>
          <a:p>
            <a:endParaRPr lang="en-SG" sz="2000"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33</a:t>
            </a:fld>
            <a:endParaRPr lang="en-GB" sz="1400">
              <a:solidFill>
                <a:srgbClr val="000000"/>
              </a:solidFill>
            </a:endParaRPr>
          </a:p>
        </p:txBody>
      </p:sp>
      <p:pic>
        <p:nvPicPr>
          <p:cNvPr id="5" name="Picture 70" descr="Chat_bot_conversationalSkills.jpg"/>
          <p:cNvPicPr>
            <a:picLocks noChangeAspect="1"/>
          </p:cNvPicPr>
          <p:nvPr/>
        </p:nvPicPr>
        <p:blipFill>
          <a:blip r:embed="rId3" cstate="print"/>
          <a:srcRect/>
          <a:stretch>
            <a:fillRect/>
          </a:stretch>
        </p:blipFill>
        <p:spPr bwMode="auto">
          <a:xfrm>
            <a:off x="5715000" y="2646984"/>
            <a:ext cx="2857500" cy="2212217"/>
          </a:xfrm>
          <a:prstGeom prst="rect">
            <a:avLst/>
          </a:prstGeom>
          <a:noFill/>
          <a:ln w="9525">
            <a:noFill/>
            <a:miter lim="800000"/>
            <a:headEnd/>
            <a:tailEnd/>
          </a:ln>
        </p:spPr>
      </p:pic>
      <p:pic>
        <p:nvPicPr>
          <p:cNvPr id="6" name="Picture 2" descr="Singapore University of Technology and Design (SUT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39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66"/>
                </a:solidFill>
              </a:rPr>
              <a:t>Thanks for listening!</a:t>
            </a:r>
            <a:endParaRPr lang="en-SG" sz="3600" b="1" dirty="0">
              <a:solidFill>
                <a:srgbClr val="FF0066"/>
              </a:solidFill>
            </a:endParaRPr>
          </a:p>
        </p:txBody>
      </p:sp>
      <p:sp>
        <p:nvSpPr>
          <p:cNvPr id="3" name="Content Placeholder 2"/>
          <p:cNvSpPr>
            <a:spLocks noGrp="1"/>
          </p:cNvSpPr>
          <p:nvPr>
            <p:ph idx="1"/>
          </p:nvPr>
        </p:nvSpPr>
        <p:spPr/>
        <p:txBody>
          <a:bodyPr/>
          <a:lstStyle/>
          <a:p>
            <a:r>
              <a:rPr lang="en-US" dirty="0" smtClean="0">
                <a:sym typeface="Wingdings" panose="05000000000000000000" pitchFamily="2" charset="2"/>
              </a:rPr>
              <a:t>I’m always looking for motivated students who are interested in speech &amp; ML research. </a:t>
            </a:r>
            <a:endParaRPr lang="en-US" dirty="0" smtClean="0"/>
          </a:p>
          <a:p>
            <a:pPr marL="0" indent="0" algn="ctr">
              <a:buNone/>
            </a:pPr>
            <a:r>
              <a:rPr lang="en-US" dirty="0" smtClean="0"/>
              <a:t>Contact: berrak_sisman@sutd.edu.sg</a:t>
            </a:r>
            <a:endParaRPr lang="en-SG"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34</a:t>
            </a:fld>
            <a:endParaRPr lang="en-GB" sz="1400">
              <a:solidFill>
                <a:srgbClr val="000000"/>
              </a:solidFill>
            </a:endParaRPr>
          </a:p>
        </p:txBody>
      </p:sp>
      <p:pic>
        <p:nvPicPr>
          <p:cNvPr id="5" name="Picture 4">
            <a:extLst>
              <a:ext uri="{FF2B5EF4-FFF2-40B4-BE49-F238E27FC236}">
                <a16:creationId xmlns:a16="http://schemas.microsoft.com/office/drawing/2014/main" id="{2561C1E1-926D-4EE9-9C47-9FC6A564D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1800" y="3505200"/>
            <a:ext cx="3368724" cy="2526543"/>
          </a:xfrm>
          <a:prstGeom prst="rect">
            <a:avLst/>
          </a:prstGeom>
        </p:spPr>
      </p:pic>
      <p:pic>
        <p:nvPicPr>
          <p:cNvPr id="6" name="Picture 2" descr="Singapore University of Technology and Design (SU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44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50499" y="5181600"/>
            <a:ext cx="8136301" cy="1399450"/>
          </a:xfrm>
          <a:prstGeom prst="roundRect">
            <a:avLst/>
          </a:pr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dirty="0">
                <a:solidFill>
                  <a:schemeClr val="tx2"/>
                </a:solidFill>
              </a:rPr>
              <a:t>Imagine… A machine with an AI-based high-quality speech </a:t>
            </a:r>
            <a:r>
              <a:rPr lang="en-US" sz="2000" b="1" dirty="0" smtClean="0">
                <a:solidFill>
                  <a:schemeClr val="tx2"/>
                </a:solidFill>
              </a:rPr>
              <a:t>technology (understanding/synthesis) </a:t>
            </a:r>
            <a:r>
              <a:rPr lang="en-US" sz="2000" b="1" dirty="0">
                <a:solidFill>
                  <a:schemeClr val="tx2"/>
                </a:solidFill>
              </a:rPr>
              <a:t>will empower many novel products and services, such as intelligent agents, conversational assistants, social robots, movie dubbing and talking heads! </a:t>
            </a:r>
            <a:endParaRPr lang="fr-FR" sz="2000" b="1" dirty="0">
              <a:solidFill>
                <a:schemeClr val="tx2"/>
              </a:solidFill>
            </a:endParaRPr>
          </a:p>
        </p:txBody>
      </p:sp>
      <p:sp>
        <p:nvSpPr>
          <p:cNvPr id="3" name="Title 2"/>
          <p:cNvSpPr>
            <a:spLocks noGrp="1"/>
          </p:cNvSpPr>
          <p:nvPr>
            <p:ph type="title"/>
          </p:nvPr>
        </p:nvSpPr>
        <p:spPr/>
        <p:txBody>
          <a:bodyPr>
            <a:normAutofit/>
          </a:bodyPr>
          <a:lstStyle/>
          <a:p>
            <a:r>
              <a:rPr lang="en-US" sz="4000" b="1" dirty="0" smtClean="0">
                <a:solidFill>
                  <a:srgbClr val="FF0066"/>
                </a:solidFill>
              </a:rPr>
              <a:t>Importance of Speech</a:t>
            </a:r>
            <a:endParaRPr lang="en-SG" sz="4000" b="1" dirty="0">
              <a:solidFill>
                <a:srgbClr val="FF0066"/>
              </a:solidFill>
            </a:endParaRPr>
          </a:p>
        </p:txBody>
      </p:sp>
      <p:sp>
        <p:nvSpPr>
          <p:cNvPr id="4" name="Text Placeholder 3"/>
          <p:cNvSpPr>
            <a:spLocks noGrp="1"/>
          </p:cNvSpPr>
          <p:nvPr>
            <p:ph type="body" idx="1"/>
          </p:nvPr>
        </p:nvSpPr>
        <p:spPr>
          <a:xfrm>
            <a:off x="550499" y="1641047"/>
            <a:ext cx="8212501" cy="3540553"/>
          </a:xfrm>
        </p:spPr>
        <p:txBody>
          <a:bodyPr>
            <a:normAutofit/>
          </a:bodyPr>
          <a:lstStyle/>
          <a:p>
            <a:pPr marL="0" indent="0">
              <a:buNone/>
            </a:pPr>
            <a:r>
              <a:rPr lang="en-US" dirty="0" smtClean="0"/>
              <a:t>Speech is a significant aspect of artificial intelligence.</a:t>
            </a:r>
            <a:r>
              <a:rPr lang="en-US" dirty="0" smtClean="0"/>
              <a:t> There are many things in AI to be improved by speech research. </a:t>
            </a:r>
          </a:p>
          <a:p>
            <a:pPr marL="0" indent="0">
              <a:buNone/>
            </a:pPr>
            <a:endParaRPr lang="en-US" dirty="0" smtClean="0"/>
          </a:p>
          <a:p>
            <a:pPr>
              <a:buFont typeface="Wingdings" panose="05000000000000000000" pitchFamily="2" charset="2"/>
              <a:buChar char="J"/>
            </a:pPr>
            <a:r>
              <a:rPr lang="en-SG" dirty="0" smtClean="0"/>
              <a:t>Humans communicate through speech. </a:t>
            </a:r>
          </a:p>
          <a:p>
            <a:pPr marL="0" indent="0">
              <a:buNone/>
            </a:pPr>
            <a:r>
              <a:rPr lang="en-SG" dirty="0" smtClean="0"/>
              <a:t>We </a:t>
            </a:r>
            <a:r>
              <a:rPr lang="en-SG" dirty="0"/>
              <a:t>express meanings and feelings </a:t>
            </a:r>
            <a:r>
              <a:rPr lang="en-SG" dirty="0" smtClean="0"/>
              <a:t>through speech. </a:t>
            </a:r>
          </a:p>
          <a:p>
            <a:pPr marL="0" indent="0">
              <a:buNone/>
            </a:pPr>
            <a:endParaRPr lang="en-SG" dirty="0" smtClean="0"/>
          </a:p>
          <a:p>
            <a:pPr>
              <a:buFont typeface="Wingdings" panose="05000000000000000000" pitchFamily="2" charset="2"/>
              <a:buChar char="L"/>
            </a:pPr>
            <a:r>
              <a:rPr lang="en-US" dirty="0" smtClean="0"/>
              <a:t> Machines are still unable to do the same in a </a:t>
            </a:r>
          </a:p>
          <a:p>
            <a:pPr marL="0" indent="0">
              <a:buNone/>
            </a:pPr>
            <a:r>
              <a:rPr lang="en-US" dirty="0" smtClean="0"/>
              <a:t>human-like manner. </a:t>
            </a:r>
            <a:endParaRPr lang="en-US" dirty="0"/>
          </a:p>
          <a:p>
            <a:pPr marL="0" indent="0">
              <a:buNone/>
            </a:pPr>
            <a:endParaRPr lang="fr-FR" dirty="0" smtClean="0"/>
          </a:p>
          <a:p>
            <a:pPr marL="0" indent="0">
              <a:buNone/>
            </a:pPr>
            <a:endParaRPr lang="en-US" dirty="0" smtClean="0"/>
          </a:p>
        </p:txBody>
      </p:sp>
      <p:pic>
        <p:nvPicPr>
          <p:cNvPr id="6" name="Picture 70" descr="Chat_bot_conversationalSkills.jpg"/>
          <p:cNvPicPr>
            <a:picLocks noChangeAspect="1"/>
          </p:cNvPicPr>
          <p:nvPr/>
        </p:nvPicPr>
        <p:blipFill>
          <a:blip r:embed="rId3" cstate="print"/>
          <a:srcRect/>
          <a:stretch>
            <a:fillRect/>
          </a:stretch>
        </p:blipFill>
        <p:spPr bwMode="auto">
          <a:xfrm>
            <a:off x="6400800" y="2410874"/>
            <a:ext cx="2612667" cy="2022672"/>
          </a:xfrm>
          <a:prstGeom prst="rect">
            <a:avLst/>
          </a:prstGeom>
          <a:noFill/>
          <a:ln w="9525">
            <a:noFill/>
            <a:miter lim="800000"/>
            <a:headEnd/>
            <a:tailEnd/>
          </a:ln>
        </p:spPr>
      </p:pic>
      <p:pic>
        <p:nvPicPr>
          <p:cNvPr id="7" name="Picture 2" descr="Singapore University of Technology and Design (SUT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1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15797"/>
            <a:ext cx="7886700" cy="1325563"/>
          </a:xfrm>
        </p:spPr>
        <p:txBody>
          <a:bodyPr>
            <a:normAutofit/>
          </a:bodyPr>
          <a:lstStyle/>
          <a:p>
            <a:r>
              <a:rPr lang="en-SG" sz="3200" b="1" kern="1200" dirty="0">
                <a:solidFill>
                  <a:srgbClr val="FF0066"/>
                </a:solidFill>
                <a:effectLst>
                  <a:outerShdw blurRad="38100" dist="38100" dir="2700000" algn="tl">
                    <a:srgbClr val="C0C0C0"/>
                  </a:outerShdw>
                </a:effectLst>
                <a:latin typeface="Arial" charset="0"/>
                <a:cs typeface="Arial" charset="0"/>
              </a:rPr>
              <a:t>Speech Information Processing</a:t>
            </a:r>
          </a:p>
        </p:txBody>
      </p:sp>
      <p:sp>
        <p:nvSpPr>
          <p:cNvPr id="3" name="Content Placeholder 2"/>
          <p:cNvSpPr>
            <a:spLocks noGrp="1"/>
          </p:cNvSpPr>
          <p:nvPr>
            <p:ph idx="1"/>
          </p:nvPr>
        </p:nvSpPr>
        <p:spPr>
          <a:xfrm>
            <a:off x="628650" y="1587448"/>
            <a:ext cx="7886700" cy="4351338"/>
          </a:xfrm>
        </p:spPr>
        <p:txBody>
          <a:bodyPr>
            <a:noAutofit/>
          </a:bodyPr>
          <a:lstStyle/>
          <a:p>
            <a:r>
              <a:rPr lang="en-SG" sz="2000" dirty="0"/>
              <a:t>Speech Production</a:t>
            </a:r>
          </a:p>
          <a:p>
            <a:r>
              <a:rPr lang="en-SG" sz="2000" dirty="0"/>
              <a:t>Speech Perception and Psychoacoustics</a:t>
            </a:r>
          </a:p>
          <a:p>
            <a:r>
              <a:rPr lang="en-SG" sz="2000" dirty="0"/>
              <a:t>Speech Analysis</a:t>
            </a:r>
          </a:p>
          <a:p>
            <a:r>
              <a:rPr lang="en-SG" sz="2000" dirty="0"/>
              <a:t>Speech Coding</a:t>
            </a:r>
          </a:p>
          <a:p>
            <a:r>
              <a:rPr lang="en-SG" sz="2000" dirty="0"/>
              <a:t>Speech Enhancement</a:t>
            </a:r>
          </a:p>
          <a:p>
            <a:r>
              <a:rPr lang="en-SG" sz="2000" dirty="0">
                <a:solidFill>
                  <a:srgbClr val="FF0066"/>
                </a:solidFill>
              </a:rPr>
              <a:t>Speech Recognition</a:t>
            </a:r>
          </a:p>
          <a:p>
            <a:r>
              <a:rPr lang="en-SG" sz="2000" dirty="0">
                <a:solidFill>
                  <a:srgbClr val="FF0066"/>
                </a:solidFill>
              </a:rPr>
              <a:t>Speech Synthesis and </a:t>
            </a:r>
            <a:r>
              <a:rPr lang="en-SG" sz="2000" dirty="0" smtClean="0">
                <a:solidFill>
                  <a:srgbClr val="FF0066"/>
                </a:solidFill>
              </a:rPr>
              <a:t>Generation</a:t>
            </a:r>
          </a:p>
          <a:p>
            <a:r>
              <a:rPr lang="en-US" sz="2000" dirty="0" smtClean="0">
                <a:solidFill>
                  <a:srgbClr val="FF0066"/>
                </a:solidFill>
              </a:rPr>
              <a:t>Voice Separation</a:t>
            </a:r>
          </a:p>
          <a:p>
            <a:r>
              <a:rPr lang="en-US" sz="2000" dirty="0" smtClean="0">
                <a:solidFill>
                  <a:srgbClr val="FF0066"/>
                </a:solidFill>
              </a:rPr>
              <a:t>Voice Conversion</a:t>
            </a:r>
            <a:endParaRPr lang="en-SG" sz="2000" dirty="0">
              <a:solidFill>
                <a:srgbClr val="FF0066"/>
              </a:solidFill>
            </a:endParaRPr>
          </a:p>
          <a:p>
            <a:r>
              <a:rPr lang="en-SG" sz="2000" dirty="0"/>
              <a:t>Acoustic </a:t>
            </a:r>
            <a:r>
              <a:rPr lang="en-SG" sz="2000" dirty="0" err="1"/>
              <a:t>Modeling</a:t>
            </a:r>
            <a:endParaRPr lang="en-SG" sz="2000" dirty="0"/>
          </a:p>
          <a:p>
            <a:r>
              <a:rPr lang="en-SG" sz="2000" dirty="0"/>
              <a:t>Language </a:t>
            </a:r>
            <a:r>
              <a:rPr lang="en-SG" sz="2000" dirty="0" err="1"/>
              <a:t>Modeling</a:t>
            </a:r>
            <a:endParaRPr lang="en-SG" sz="2000" dirty="0"/>
          </a:p>
          <a:p>
            <a:r>
              <a:rPr lang="en-SG" sz="2000" dirty="0"/>
              <a:t>Discourse and Dialogue</a:t>
            </a:r>
          </a:p>
          <a:p>
            <a:r>
              <a:rPr lang="en-SG" sz="2000" dirty="0" smtClean="0"/>
              <a:t>Speech </a:t>
            </a:r>
            <a:r>
              <a:rPr lang="en-SG" sz="2000" dirty="0"/>
              <a:t>Understanding …</a:t>
            </a:r>
          </a:p>
          <a:p>
            <a:endParaRPr lang="en-SG" sz="2000"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5</a:t>
            </a:fld>
            <a:endParaRPr lang="en-GB" sz="1400">
              <a:solidFill>
                <a:srgbClr val="000000"/>
              </a:solidFill>
            </a:endParaRPr>
          </a:p>
        </p:txBody>
      </p:sp>
      <p:pic>
        <p:nvPicPr>
          <p:cNvPr id="5" name="Picture 70" descr="Chat_bot_conversationalSkills.jpg"/>
          <p:cNvPicPr>
            <a:picLocks noChangeAspect="1"/>
          </p:cNvPicPr>
          <p:nvPr/>
        </p:nvPicPr>
        <p:blipFill>
          <a:blip r:embed="rId3" cstate="print"/>
          <a:srcRect/>
          <a:stretch>
            <a:fillRect/>
          </a:stretch>
        </p:blipFill>
        <p:spPr bwMode="auto">
          <a:xfrm>
            <a:off x="5715000" y="2646984"/>
            <a:ext cx="2857500" cy="2212217"/>
          </a:xfrm>
          <a:prstGeom prst="rect">
            <a:avLst/>
          </a:prstGeom>
          <a:noFill/>
          <a:ln w="9525">
            <a:noFill/>
            <a:miter lim="800000"/>
            <a:headEnd/>
            <a:tailEnd/>
          </a:ln>
        </p:spPr>
      </p:pic>
      <p:pic>
        <p:nvPicPr>
          <p:cNvPr id="6" name="Picture 2" descr="Singapore University of Technology and Design (SUT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u="sng">
                <a:solidFill>
                  <a:srgbClr val="FF0000"/>
                </a:solidFill>
                <a:latin typeface="Arial" panose="020B0604020202020204" pitchFamily="34" charset="0"/>
              </a:defRPr>
            </a:lvl1pPr>
            <a:lvl2pPr marL="742950" indent="-285750" eaLnBrk="0" hangingPunct="0">
              <a:defRPr sz="1400" i="1" u="sng">
                <a:solidFill>
                  <a:srgbClr val="FF0000"/>
                </a:solidFill>
                <a:latin typeface="Arial" panose="020B0604020202020204" pitchFamily="34" charset="0"/>
              </a:defRPr>
            </a:lvl2pPr>
            <a:lvl3pPr marL="1143000" indent="-228600" eaLnBrk="0" hangingPunct="0">
              <a:defRPr sz="1400" i="1" u="sng">
                <a:solidFill>
                  <a:srgbClr val="FF0000"/>
                </a:solidFill>
                <a:latin typeface="Arial" panose="020B0604020202020204" pitchFamily="34" charset="0"/>
              </a:defRPr>
            </a:lvl3pPr>
            <a:lvl4pPr marL="1600200" indent="-228600" eaLnBrk="0" hangingPunct="0">
              <a:defRPr sz="1400" i="1" u="sng">
                <a:solidFill>
                  <a:srgbClr val="FF0000"/>
                </a:solidFill>
                <a:latin typeface="Arial" panose="020B0604020202020204" pitchFamily="34" charset="0"/>
              </a:defRPr>
            </a:lvl4pPr>
            <a:lvl5pPr marL="2057400" indent="-228600" eaLnBrk="0" hangingPunct="0">
              <a:defRPr sz="1400" i="1" u="sng">
                <a:solidFill>
                  <a:srgbClr val="FF0000"/>
                </a:solidFill>
                <a:latin typeface="Arial" panose="020B0604020202020204" pitchFamily="34" charset="0"/>
              </a:defRPr>
            </a:lvl5pPr>
            <a:lvl6pPr marL="2514600" indent="-228600" algn="ctr" eaLnBrk="0" fontAlgn="base" hangingPunct="0">
              <a:spcBef>
                <a:spcPct val="0"/>
              </a:spcBef>
              <a:spcAft>
                <a:spcPct val="0"/>
              </a:spcAft>
              <a:defRPr sz="1400" i="1" u="sng">
                <a:solidFill>
                  <a:srgbClr val="FF0000"/>
                </a:solidFill>
                <a:latin typeface="Arial" panose="020B0604020202020204" pitchFamily="34" charset="0"/>
              </a:defRPr>
            </a:lvl6pPr>
            <a:lvl7pPr marL="2971800" indent="-228600" algn="ctr" eaLnBrk="0" fontAlgn="base" hangingPunct="0">
              <a:spcBef>
                <a:spcPct val="0"/>
              </a:spcBef>
              <a:spcAft>
                <a:spcPct val="0"/>
              </a:spcAft>
              <a:defRPr sz="1400" i="1" u="sng">
                <a:solidFill>
                  <a:srgbClr val="FF0000"/>
                </a:solidFill>
                <a:latin typeface="Arial" panose="020B0604020202020204" pitchFamily="34" charset="0"/>
              </a:defRPr>
            </a:lvl7pPr>
            <a:lvl8pPr marL="3429000" indent="-228600" algn="ctr" eaLnBrk="0" fontAlgn="base" hangingPunct="0">
              <a:spcBef>
                <a:spcPct val="0"/>
              </a:spcBef>
              <a:spcAft>
                <a:spcPct val="0"/>
              </a:spcAft>
              <a:defRPr sz="1400" i="1" u="sng">
                <a:solidFill>
                  <a:srgbClr val="FF0000"/>
                </a:solidFill>
                <a:latin typeface="Arial" panose="020B0604020202020204" pitchFamily="34" charset="0"/>
              </a:defRPr>
            </a:lvl8pPr>
            <a:lvl9pPr marL="3886200" indent="-228600" algn="ctr" eaLnBrk="0" fontAlgn="base" hangingPunct="0">
              <a:spcBef>
                <a:spcPct val="0"/>
              </a:spcBef>
              <a:spcAft>
                <a:spcPct val="0"/>
              </a:spcAft>
              <a:defRPr sz="1400" i="1" u="sng">
                <a:solidFill>
                  <a:srgbClr val="FF0000"/>
                </a:solidFill>
                <a:latin typeface="Arial" panose="020B0604020202020204" pitchFamily="34" charset="0"/>
              </a:defRPr>
            </a:lvl9pPr>
          </a:lstStyle>
          <a:p>
            <a:fld id="{CB8623B3-7152-476E-A789-EDA463AD0EC4}" type="slidenum">
              <a:rPr lang="en-US" altLang="en-US" i="0" u="none">
                <a:solidFill>
                  <a:schemeClr val="tx1"/>
                </a:solidFill>
                <a:latin typeface="Times New Roman" panose="02020603050405020304" pitchFamily="18" charset="0"/>
              </a:rPr>
              <a:pPr/>
              <a:t>6</a:t>
            </a:fld>
            <a:endParaRPr lang="en-US" altLang="en-US" i="0" u="none">
              <a:solidFill>
                <a:schemeClr val="tx1"/>
              </a:solidFill>
              <a:latin typeface="Times New Roman" panose="02020603050405020304" pitchFamily="18" charset="0"/>
            </a:endParaRPr>
          </a:p>
        </p:txBody>
      </p:sp>
      <p:sp>
        <p:nvSpPr>
          <p:cNvPr id="8" name="Footer Placeholder 1"/>
          <p:cNvSpPr txBox="1">
            <a:spLocks/>
          </p:cNvSpPr>
          <p:nvPr/>
        </p:nvSpPr>
        <p:spPr bwMode="auto">
          <a:xfrm>
            <a:off x="762001" y="5494700"/>
            <a:ext cx="7543800" cy="53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u="sng">
                <a:solidFill>
                  <a:srgbClr val="FF0000"/>
                </a:solidFill>
                <a:latin typeface="Arial" panose="020B0604020202020204" pitchFamily="34" charset="0"/>
              </a:defRPr>
            </a:lvl1pPr>
            <a:lvl2pPr marL="742950" indent="-285750" eaLnBrk="0" hangingPunct="0">
              <a:defRPr sz="1400" i="1" u="sng">
                <a:solidFill>
                  <a:srgbClr val="FF0000"/>
                </a:solidFill>
                <a:latin typeface="Arial" panose="020B0604020202020204" pitchFamily="34" charset="0"/>
              </a:defRPr>
            </a:lvl2pPr>
            <a:lvl3pPr marL="1143000" indent="-228600" eaLnBrk="0" hangingPunct="0">
              <a:defRPr sz="1400" i="1" u="sng">
                <a:solidFill>
                  <a:srgbClr val="FF0000"/>
                </a:solidFill>
                <a:latin typeface="Arial" panose="020B0604020202020204" pitchFamily="34" charset="0"/>
              </a:defRPr>
            </a:lvl3pPr>
            <a:lvl4pPr marL="1600200" indent="-228600" eaLnBrk="0" hangingPunct="0">
              <a:defRPr sz="1400" i="1" u="sng">
                <a:solidFill>
                  <a:srgbClr val="FF0000"/>
                </a:solidFill>
                <a:latin typeface="Arial" panose="020B0604020202020204" pitchFamily="34" charset="0"/>
              </a:defRPr>
            </a:lvl4pPr>
            <a:lvl5pPr marL="2057400" indent="-228600" eaLnBrk="0" hangingPunct="0">
              <a:defRPr sz="1400" i="1" u="sng">
                <a:solidFill>
                  <a:srgbClr val="FF0000"/>
                </a:solidFill>
                <a:latin typeface="Arial" panose="020B0604020202020204" pitchFamily="34" charset="0"/>
              </a:defRPr>
            </a:lvl5pPr>
            <a:lvl6pPr marL="2514600" indent="-228600" algn="ctr" eaLnBrk="0" fontAlgn="base" hangingPunct="0">
              <a:spcBef>
                <a:spcPct val="0"/>
              </a:spcBef>
              <a:spcAft>
                <a:spcPct val="0"/>
              </a:spcAft>
              <a:defRPr sz="1400" i="1" u="sng">
                <a:solidFill>
                  <a:srgbClr val="FF0000"/>
                </a:solidFill>
                <a:latin typeface="Arial" panose="020B0604020202020204" pitchFamily="34" charset="0"/>
              </a:defRPr>
            </a:lvl6pPr>
            <a:lvl7pPr marL="2971800" indent="-228600" algn="ctr" eaLnBrk="0" fontAlgn="base" hangingPunct="0">
              <a:spcBef>
                <a:spcPct val="0"/>
              </a:spcBef>
              <a:spcAft>
                <a:spcPct val="0"/>
              </a:spcAft>
              <a:defRPr sz="1400" i="1" u="sng">
                <a:solidFill>
                  <a:srgbClr val="FF0000"/>
                </a:solidFill>
                <a:latin typeface="Arial" panose="020B0604020202020204" pitchFamily="34" charset="0"/>
              </a:defRPr>
            </a:lvl7pPr>
            <a:lvl8pPr marL="3429000" indent="-228600" algn="ctr" eaLnBrk="0" fontAlgn="base" hangingPunct="0">
              <a:spcBef>
                <a:spcPct val="0"/>
              </a:spcBef>
              <a:spcAft>
                <a:spcPct val="0"/>
              </a:spcAft>
              <a:defRPr sz="1400" i="1" u="sng">
                <a:solidFill>
                  <a:srgbClr val="FF0000"/>
                </a:solidFill>
                <a:latin typeface="Arial" panose="020B0604020202020204" pitchFamily="34" charset="0"/>
              </a:defRPr>
            </a:lvl8pPr>
            <a:lvl9pPr marL="3886200" indent="-228600" algn="ctr" eaLnBrk="0" fontAlgn="base" hangingPunct="0">
              <a:spcBef>
                <a:spcPct val="0"/>
              </a:spcBef>
              <a:spcAft>
                <a:spcPct val="0"/>
              </a:spcAft>
              <a:defRPr sz="1400" i="1" u="sng">
                <a:solidFill>
                  <a:srgbClr val="FF0000"/>
                </a:solidFill>
                <a:latin typeface="Arial" panose="020B0604020202020204" pitchFamily="34" charset="0"/>
              </a:defRPr>
            </a:lvl9pPr>
          </a:lstStyle>
          <a:p>
            <a:r>
              <a:rPr lang="en-SG" sz="1200" i="0" u="none" dirty="0">
                <a:solidFill>
                  <a:schemeClr val="tx1"/>
                </a:solidFill>
              </a:rPr>
              <a:t>There are 3 subfields of Phonetics, i.e. Articulatory Phonetics, Acoustic Phonetics, and Auditory Phonetics. </a:t>
            </a:r>
          </a:p>
          <a:p>
            <a:r>
              <a:rPr lang="en-SG" sz="1200" u="none" dirty="0">
                <a:solidFill>
                  <a:schemeClr val="tx1"/>
                </a:solidFill>
                <a:cs typeface="Arial" panose="020B0604020202020204" pitchFamily="34" charset="0"/>
              </a:rPr>
              <a:t>* The Speech Chain: The Physics And Biology of Spoken Language, </a:t>
            </a:r>
            <a:r>
              <a:rPr lang="en-US" altLang="en-US" sz="1200" u="none" dirty="0">
                <a:solidFill>
                  <a:schemeClr val="tx1"/>
                </a:solidFill>
                <a:cs typeface="Arial" panose="020B0604020202020204" pitchFamily="34" charset="0"/>
              </a:rPr>
              <a:t>Denes &amp; Pinson (1993)</a:t>
            </a:r>
          </a:p>
        </p:txBody>
      </p:sp>
      <p:pic>
        <p:nvPicPr>
          <p:cNvPr id="94210" name="Picture 2" descr="Image result for Speech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56100"/>
            <a:ext cx="6607685"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Curved Right 4"/>
          <p:cNvSpPr/>
          <p:nvPr/>
        </p:nvSpPr>
        <p:spPr bwMode="auto">
          <a:xfrm>
            <a:off x="1114808" y="3769152"/>
            <a:ext cx="478916" cy="1217229"/>
          </a:xfrm>
          <a:prstGeom prst="curvedRight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Times" pitchFamily="18" charset="0"/>
            </a:endParaRPr>
          </a:p>
        </p:txBody>
      </p:sp>
      <p:sp>
        <p:nvSpPr>
          <p:cNvPr id="11" name="Arrow: Curved Right 10"/>
          <p:cNvSpPr/>
          <p:nvPr/>
        </p:nvSpPr>
        <p:spPr bwMode="auto">
          <a:xfrm rot="10800000">
            <a:off x="7696199" y="3492817"/>
            <a:ext cx="359286" cy="1524001"/>
          </a:xfrm>
          <a:prstGeom prst="curvedRight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Times" pitchFamily="18" charset="0"/>
            </a:endParaRPr>
          </a:p>
        </p:txBody>
      </p:sp>
      <p:pic>
        <p:nvPicPr>
          <p:cNvPr id="7" name="Picture 2" descr="Singapore University of Technology and Design (SUT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571500" y="415797"/>
            <a:ext cx="7886700" cy="1325563"/>
          </a:xfrm>
        </p:spPr>
        <p:txBody>
          <a:bodyPr>
            <a:normAutofit/>
          </a:bodyPr>
          <a:lstStyle/>
          <a:p>
            <a:r>
              <a:rPr lang="en-SG" sz="3200" b="1" kern="1200" dirty="0">
                <a:solidFill>
                  <a:srgbClr val="FF0066"/>
                </a:solidFill>
                <a:effectLst>
                  <a:outerShdw blurRad="38100" dist="38100" dir="2700000" algn="tl">
                    <a:srgbClr val="C0C0C0"/>
                  </a:outerShdw>
                </a:effectLst>
                <a:latin typeface="Arial" charset="0"/>
                <a:cs typeface="Arial" charset="0"/>
              </a:rPr>
              <a:t>Speech Information Processing</a:t>
            </a:r>
          </a:p>
        </p:txBody>
      </p:sp>
    </p:spTree>
    <p:extLst>
      <p:ext uri="{BB962C8B-B14F-4D97-AF65-F5344CB8AC3E}">
        <p14:creationId xmlns:p14="http://schemas.microsoft.com/office/powerpoint/2010/main" val="2895434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Today, I’ll talk about some of the topics we do research here at ISTD Pillar of SUTD.</a:t>
            </a:r>
            <a:endParaRPr lang="en-SG" sz="2400" dirty="0" smtClean="0"/>
          </a:p>
          <a:p>
            <a:pPr marL="0" indent="0">
              <a:buNone/>
            </a:pPr>
            <a:endParaRPr lang="en-SG" sz="2400" b="1" dirty="0" smtClean="0"/>
          </a:p>
          <a:p>
            <a:pPr lvl="1"/>
            <a:r>
              <a:rPr lang="en-SG" sz="2100" b="1" dirty="0" smtClean="0"/>
              <a:t>Speech Recognition</a:t>
            </a:r>
          </a:p>
          <a:p>
            <a:pPr lvl="1"/>
            <a:r>
              <a:rPr lang="en-SG" sz="2100" dirty="0" smtClean="0"/>
              <a:t>Speech Synthesis and Generation</a:t>
            </a:r>
          </a:p>
          <a:p>
            <a:pPr lvl="1"/>
            <a:r>
              <a:rPr lang="en-US" sz="2100" dirty="0" smtClean="0"/>
              <a:t>Voice Separation</a:t>
            </a:r>
          </a:p>
          <a:p>
            <a:pPr lvl="1"/>
            <a:r>
              <a:rPr lang="en-US" sz="2100" dirty="0" smtClean="0"/>
              <a:t>Voice Conversion</a:t>
            </a:r>
            <a:endParaRPr lang="en-SG" sz="2100" dirty="0" smtClean="0"/>
          </a:p>
          <a:p>
            <a:endParaRPr lang="en-SG" dirty="0"/>
          </a:p>
        </p:txBody>
      </p:sp>
      <p:sp>
        <p:nvSpPr>
          <p:cNvPr id="4" name="Slide Number Placeholder 3"/>
          <p:cNvSpPr>
            <a:spLocks noGrp="1"/>
          </p:cNvSpPr>
          <p:nvPr>
            <p:ph type="sldNum" sz="quarter" idx="12"/>
          </p:nvPr>
        </p:nvSpPr>
        <p:spPr/>
        <p:txBody>
          <a:bodyPr/>
          <a:lstStyle/>
          <a:p>
            <a:fld id="{FDAFAA84-93FD-4C2C-AE46-F7D42BEF3958}" type="slidenum">
              <a:rPr lang="en-GB" smtClean="0"/>
              <a:pPr/>
              <a:t>7</a:t>
            </a:fld>
            <a:endParaRPr lang="en-GB" sz="1400">
              <a:solidFill>
                <a:srgbClr val="000000"/>
              </a:solidFill>
            </a:endParaRPr>
          </a:p>
        </p:txBody>
      </p:sp>
      <p:sp>
        <p:nvSpPr>
          <p:cNvPr id="5" name="Title 1"/>
          <p:cNvSpPr>
            <a:spLocks noGrp="1"/>
          </p:cNvSpPr>
          <p:nvPr>
            <p:ph type="title"/>
          </p:nvPr>
        </p:nvSpPr>
        <p:spPr/>
        <p:txBody>
          <a:bodyPr>
            <a:normAutofit/>
          </a:bodyPr>
          <a:lstStyle/>
          <a:p>
            <a:r>
              <a:rPr lang="en-SG" sz="3200" b="1" kern="1200" dirty="0">
                <a:solidFill>
                  <a:srgbClr val="FF0066"/>
                </a:solidFill>
                <a:effectLst>
                  <a:outerShdw blurRad="38100" dist="38100" dir="2700000" algn="tl">
                    <a:srgbClr val="C0C0C0"/>
                  </a:outerShdw>
                </a:effectLst>
                <a:latin typeface="Arial" charset="0"/>
                <a:cs typeface="Arial" charset="0"/>
              </a:rPr>
              <a:t>Speech Information Processing</a:t>
            </a:r>
          </a:p>
        </p:txBody>
      </p:sp>
      <p:pic>
        <p:nvPicPr>
          <p:cNvPr id="6" name="Picture 2" descr="Radio Rex from 1920s - The first speech recognition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258" y="2362200"/>
            <a:ext cx="1730784" cy="21173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610" y="4849337"/>
            <a:ext cx="2138010"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971800" y="4849337"/>
            <a:ext cx="2858908" cy="145433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1667" t="17187" r="21667" b="20312"/>
          <a:stretch/>
        </p:blipFill>
        <p:spPr>
          <a:xfrm>
            <a:off x="6272050" y="4876969"/>
            <a:ext cx="2243300" cy="1319588"/>
          </a:xfrm>
          <a:prstGeom prst="rect">
            <a:avLst/>
          </a:prstGeom>
        </p:spPr>
      </p:pic>
      <p:sp>
        <p:nvSpPr>
          <p:cNvPr id="10" name="Right Arrow 9"/>
          <p:cNvSpPr/>
          <p:nvPr/>
        </p:nvSpPr>
        <p:spPr>
          <a:xfrm>
            <a:off x="268155" y="2956481"/>
            <a:ext cx="72099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1" name="Picture 2" descr="Singapore University of Technology and Design (SU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45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http://www.mpg.de/4672087/zoom.jpg"/>
          <p:cNvPicPr>
            <a:picLocks noChangeAspect="1" noChangeArrowheads="1"/>
          </p:cNvPicPr>
          <p:nvPr/>
        </p:nvPicPr>
        <p:blipFill>
          <a:blip r:embed="rId3" cstate="screen"/>
          <a:srcRect/>
          <a:stretch>
            <a:fillRect/>
          </a:stretch>
        </p:blipFill>
        <p:spPr bwMode="auto">
          <a:xfrm>
            <a:off x="1100586" y="2667000"/>
            <a:ext cx="6705600" cy="3352800"/>
          </a:xfrm>
          <a:prstGeom prst="rect">
            <a:avLst/>
          </a:prstGeom>
          <a:noFill/>
        </p:spPr>
      </p:pic>
      <p:sp>
        <p:nvSpPr>
          <p:cNvPr id="13" name="Rectangle 3">
            <a:extLst>
              <a:ext uri="{FF2B5EF4-FFF2-40B4-BE49-F238E27FC236}">
                <a16:creationId xmlns:a16="http://schemas.microsoft.com/office/drawing/2014/main" id="{429F1012-0A1A-4FF5-955E-A45FA57DA579}"/>
              </a:ext>
            </a:extLst>
          </p:cNvPr>
          <p:cNvSpPr txBox="1">
            <a:spLocks noChangeArrowheads="1"/>
          </p:cNvSpPr>
          <p:nvPr/>
        </p:nvSpPr>
        <p:spPr bwMode="auto">
          <a:xfrm>
            <a:off x="304800" y="642914"/>
            <a:ext cx="8610600" cy="76200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l" defTabSz="914595" rtl="0" fontAlgn="base">
              <a:spcBef>
                <a:spcPct val="20000"/>
              </a:spcBef>
              <a:spcAft>
                <a:spcPct val="0"/>
              </a:spcAft>
              <a:defRPr sz="2300" b="1">
                <a:solidFill>
                  <a:srgbClr val="003399"/>
                </a:solidFill>
                <a:latin typeface="+mn-lt"/>
                <a:ea typeface="+mn-ea"/>
                <a:cs typeface="+mn-cs"/>
              </a:defRPr>
            </a:lvl1pPr>
            <a:lvl2pPr marL="337784" indent="5725" algn="l" defTabSz="914595" rtl="0" fontAlgn="base">
              <a:spcBef>
                <a:spcPct val="20000"/>
              </a:spcBef>
              <a:spcAft>
                <a:spcPct val="0"/>
              </a:spcAft>
              <a:defRPr sz="2300">
                <a:solidFill>
                  <a:srgbClr val="003399"/>
                </a:solidFill>
                <a:latin typeface="+mn-lt"/>
              </a:defRPr>
            </a:lvl2pPr>
            <a:lvl3pPr marL="681294" algn="l" defTabSz="914595" rtl="0" fontAlgn="base">
              <a:spcBef>
                <a:spcPct val="20000"/>
              </a:spcBef>
              <a:spcAft>
                <a:spcPct val="0"/>
              </a:spcAft>
              <a:defRPr sz="2000" b="1">
                <a:solidFill>
                  <a:srgbClr val="FF6600"/>
                </a:solidFill>
                <a:latin typeface="+mn-lt"/>
              </a:defRPr>
            </a:lvl3pPr>
            <a:lvl4pPr marL="1030529" indent="5725" algn="l" defTabSz="914595" rtl="0" fontAlgn="base">
              <a:spcBef>
                <a:spcPct val="20000"/>
              </a:spcBef>
              <a:spcAft>
                <a:spcPct val="0"/>
              </a:spcAft>
              <a:defRPr sz="2000" i="1">
                <a:solidFill>
                  <a:srgbClr val="003399"/>
                </a:solidFill>
                <a:latin typeface="+mn-lt"/>
              </a:defRPr>
            </a:lvl4pPr>
            <a:lvl5pPr marL="1374038" algn="l" defTabSz="914595" rtl="0" fontAlgn="base">
              <a:spcBef>
                <a:spcPct val="20000"/>
              </a:spcBef>
              <a:spcAft>
                <a:spcPct val="0"/>
              </a:spcAft>
              <a:defRPr sz="1800">
                <a:solidFill>
                  <a:srgbClr val="003399"/>
                </a:solidFill>
                <a:latin typeface="+mn-lt"/>
              </a:defRPr>
            </a:lvl5pPr>
            <a:lvl6pPr marL="1786250" algn="l" defTabSz="914595" rtl="0" fontAlgn="base">
              <a:spcBef>
                <a:spcPct val="20000"/>
              </a:spcBef>
              <a:spcAft>
                <a:spcPct val="0"/>
              </a:spcAft>
              <a:defRPr sz="1800">
                <a:solidFill>
                  <a:srgbClr val="003399"/>
                </a:solidFill>
                <a:latin typeface="+mn-lt"/>
              </a:defRPr>
            </a:lvl6pPr>
            <a:lvl7pPr marL="2198461" algn="l" defTabSz="914595" rtl="0" fontAlgn="base">
              <a:spcBef>
                <a:spcPct val="20000"/>
              </a:spcBef>
              <a:spcAft>
                <a:spcPct val="0"/>
              </a:spcAft>
              <a:defRPr sz="1800">
                <a:solidFill>
                  <a:srgbClr val="003399"/>
                </a:solidFill>
                <a:latin typeface="+mn-lt"/>
              </a:defRPr>
            </a:lvl7pPr>
            <a:lvl8pPr marL="2610673" algn="l" defTabSz="914595" rtl="0" fontAlgn="base">
              <a:spcBef>
                <a:spcPct val="20000"/>
              </a:spcBef>
              <a:spcAft>
                <a:spcPct val="0"/>
              </a:spcAft>
              <a:defRPr sz="1800">
                <a:solidFill>
                  <a:srgbClr val="003399"/>
                </a:solidFill>
                <a:latin typeface="+mn-lt"/>
              </a:defRPr>
            </a:lvl8pPr>
            <a:lvl9pPr marL="3022884" algn="l" defTabSz="914595" rtl="0" fontAlgn="base">
              <a:spcBef>
                <a:spcPct val="20000"/>
              </a:spcBef>
              <a:spcAft>
                <a:spcPct val="0"/>
              </a:spcAft>
              <a:defRPr sz="1800">
                <a:solidFill>
                  <a:srgbClr val="003399"/>
                </a:solidFill>
                <a:latin typeface="+mn-lt"/>
              </a:defRPr>
            </a:lvl9pPr>
          </a:lstStyle>
          <a:p>
            <a:pPr eaLnBrk="1" hangingPunct="1">
              <a:lnSpc>
                <a:spcPct val="80000"/>
              </a:lnSpc>
            </a:pPr>
            <a:r>
              <a:rPr lang="en-US" altLang="en-US" sz="2400" dirty="0">
                <a:solidFill>
                  <a:srgbClr val="FF0066"/>
                </a:solidFill>
                <a:effectLst>
                  <a:outerShdw blurRad="38100" dist="38100" dir="2700000" algn="tl">
                    <a:srgbClr val="C0C0C0"/>
                  </a:outerShdw>
                </a:effectLst>
                <a:latin typeface="Arial" charset="0"/>
                <a:ea typeface="+mj-ea"/>
                <a:cs typeface="Arial" charset="0"/>
              </a:rPr>
              <a:t>Speech Recognition: Listening Machines</a:t>
            </a:r>
          </a:p>
        </p:txBody>
      </p:sp>
      <p:sp>
        <p:nvSpPr>
          <p:cNvPr id="2" name="TextBox 1">
            <a:extLst>
              <a:ext uri="{FF2B5EF4-FFF2-40B4-BE49-F238E27FC236}">
                <a16:creationId xmlns:a16="http://schemas.microsoft.com/office/drawing/2014/main" id="{37A3A103-51BA-4ED0-8AAC-726BC1FFEB25}"/>
              </a:ext>
            </a:extLst>
          </p:cNvPr>
          <p:cNvSpPr txBox="1"/>
          <p:nvPr/>
        </p:nvSpPr>
        <p:spPr>
          <a:xfrm>
            <a:off x="386592" y="1404914"/>
            <a:ext cx="8447015" cy="707886"/>
          </a:xfrm>
          <a:prstGeom prst="rect">
            <a:avLst/>
          </a:prstGeom>
          <a:noFill/>
        </p:spPr>
        <p:txBody>
          <a:bodyPr wrap="square" rtlCol="0">
            <a:spAutoFit/>
          </a:bodyPr>
          <a:lstStyle/>
          <a:p>
            <a:r>
              <a:rPr lang="en-SG" sz="2000" b="1" dirty="0"/>
              <a:t>Speech recognition</a:t>
            </a:r>
            <a:r>
              <a:rPr lang="en-SG" sz="2000" dirty="0"/>
              <a:t> is the ability of a machine or program </a:t>
            </a:r>
            <a:r>
              <a:rPr lang="en-SG" sz="2000" dirty="0" smtClean="0"/>
              <a:t>to identify </a:t>
            </a:r>
            <a:r>
              <a:rPr lang="en-SG" sz="2000" dirty="0"/>
              <a:t>words and phrases in spoken language and convert them to a machine-readable format</a:t>
            </a:r>
          </a:p>
        </p:txBody>
      </p:sp>
      <p:pic>
        <p:nvPicPr>
          <p:cNvPr id="8" name="Picture 2" descr="Singapore University of Technology and Design (SUT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781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http://www.mpg.de/4672087/zoom.jpg"/>
          <p:cNvPicPr>
            <a:picLocks noChangeAspect="1" noChangeArrowheads="1"/>
          </p:cNvPicPr>
          <p:nvPr/>
        </p:nvPicPr>
        <p:blipFill>
          <a:blip r:embed="rId3" cstate="screen"/>
          <a:srcRect/>
          <a:stretch>
            <a:fillRect/>
          </a:stretch>
        </p:blipFill>
        <p:spPr bwMode="auto">
          <a:xfrm>
            <a:off x="1100586" y="2667000"/>
            <a:ext cx="6705600" cy="3352800"/>
          </a:xfrm>
          <a:prstGeom prst="rect">
            <a:avLst/>
          </a:prstGeom>
          <a:noFill/>
        </p:spPr>
      </p:pic>
      <p:sp>
        <p:nvSpPr>
          <p:cNvPr id="7171" name="Text Box 5"/>
          <p:cNvSpPr txBox="1">
            <a:spLocks noChangeArrowheads="1"/>
          </p:cNvSpPr>
          <p:nvPr/>
        </p:nvSpPr>
        <p:spPr bwMode="auto">
          <a:xfrm>
            <a:off x="5056720" y="1897451"/>
            <a:ext cx="3962400" cy="1107996"/>
          </a:xfrm>
          <a:prstGeom prst="rect">
            <a:avLst/>
          </a:prstGeom>
          <a:solidFill>
            <a:schemeClr val="accent2">
              <a:lumMod val="20000"/>
              <a:lumOff val="80000"/>
              <a:alpha val="69000"/>
            </a:schemeClr>
          </a:solidFill>
          <a:ln w="19050" cmpd="sng">
            <a:solidFill>
              <a:srgbClr val="FF0000"/>
            </a:solidFill>
            <a:miter lim="800000"/>
            <a:headEnd/>
            <a:tailEnd/>
          </a:ln>
        </p:spPr>
        <p:txBody>
          <a:bodyPr wrap="square">
            <a:spAutoFit/>
          </a:bodyPr>
          <a:lstStyle/>
          <a:p>
            <a:pPr algn="ctr"/>
            <a:r>
              <a:rPr lang="en-US" sz="1400" b="1" dirty="0">
                <a:solidFill>
                  <a:srgbClr val="FF0000"/>
                </a:solidFill>
                <a:latin typeface="Calibri" pitchFamily="34" charset="0"/>
              </a:rPr>
              <a:t>Languages of the World</a:t>
            </a:r>
          </a:p>
          <a:p>
            <a:r>
              <a:rPr lang="en-US" sz="1400" b="1" dirty="0">
                <a:latin typeface="Calibri" pitchFamily="34" charset="0"/>
              </a:rPr>
              <a:t>Each dot represents the geographic center of the 6,912 living languages in the </a:t>
            </a:r>
            <a:r>
              <a:rPr lang="en-US" sz="1400" b="1" dirty="0" err="1">
                <a:latin typeface="Calibri" pitchFamily="34" charset="0"/>
              </a:rPr>
              <a:t>Ethnologue</a:t>
            </a:r>
            <a:r>
              <a:rPr lang="en-US" sz="1400" b="1" dirty="0">
                <a:latin typeface="Calibri" pitchFamily="34" charset="0"/>
              </a:rPr>
              <a:t> database</a:t>
            </a:r>
            <a:r>
              <a:rPr lang="en-US" sz="1400" dirty="0">
                <a:latin typeface="Calibri" pitchFamily="34" charset="0"/>
              </a:rPr>
              <a:t>.</a:t>
            </a:r>
            <a:r>
              <a:rPr lang="en-US" sz="1200" dirty="0">
                <a:latin typeface="Calibri" pitchFamily="34" charset="0"/>
              </a:rPr>
              <a:t> </a:t>
            </a:r>
          </a:p>
          <a:p>
            <a:r>
              <a:rPr lang="en-US" sz="1200" dirty="0">
                <a:latin typeface="Calibri" pitchFamily="34" charset="0"/>
              </a:rPr>
              <a:t>Gordon, Raymond G., Jr. (ed.), 2005. </a:t>
            </a:r>
            <a:r>
              <a:rPr lang="en-US" sz="1200" dirty="0" err="1">
                <a:latin typeface="Calibri" pitchFamily="34" charset="0"/>
              </a:rPr>
              <a:t>Ethnologue</a:t>
            </a:r>
            <a:r>
              <a:rPr lang="en-US" sz="1200" dirty="0">
                <a:latin typeface="Calibri" pitchFamily="34" charset="0"/>
              </a:rPr>
              <a:t>:  </a:t>
            </a:r>
            <a:r>
              <a:rPr lang="en-US" sz="1200" dirty="0">
                <a:latin typeface="Calibri" pitchFamily="34" charset="0"/>
                <a:hlinkClick r:id="rId4"/>
              </a:rPr>
              <a:t>http://www.ethnologue.com/</a:t>
            </a:r>
            <a:r>
              <a:rPr lang="en-US" sz="1200" dirty="0">
                <a:latin typeface="Calibri" pitchFamily="34" charset="0"/>
              </a:rPr>
              <a:t>.</a:t>
            </a:r>
          </a:p>
        </p:txBody>
      </p:sp>
      <p:pic>
        <p:nvPicPr>
          <p:cNvPr id="22533" name="Picture 5" descr="http://www.replicatedtypo.com/wp-content/uploads/2011/04/Tone.png"/>
          <p:cNvPicPr>
            <a:picLocks noChangeAspect="1" noChangeArrowheads="1"/>
          </p:cNvPicPr>
          <p:nvPr/>
        </p:nvPicPr>
        <p:blipFill>
          <a:blip r:embed="rId5" cstate="screen"/>
          <a:srcRect/>
          <a:stretch>
            <a:fillRect/>
          </a:stretch>
        </p:blipFill>
        <p:spPr bwMode="auto">
          <a:xfrm>
            <a:off x="304800" y="5012474"/>
            <a:ext cx="3048000" cy="14310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762000" y="5029200"/>
            <a:ext cx="2303451" cy="307777"/>
          </a:xfrm>
          <a:prstGeom prst="rect">
            <a:avLst/>
          </a:prstGeom>
          <a:noFill/>
        </p:spPr>
        <p:txBody>
          <a:bodyPr wrap="none" rtlCol="0">
            <a:spAutoFit/>
          </a:bodyPr>
          <a:lstStyle/>
          <a:p>
            <a:r>
              <a:rPr lang="en-US" sz="1400" b="1" dirty="0">
                <a:solidFill>
                  <a:srgbClr val="FF0000"/>
                </a:solidFill>
                <a:latin typeface="Calibri" pitchFamily="34" charset="0"/>
              </a:rPr>
              <a:t>Tonal Language of the World</a:t>
            </a:r>
            <a:endParaRPr lang="en-SG" sz="1400" b="1" dirty="0">
              <a:solidFill>
                <a:srgbClr val="FF0000"/>
              </a:solidFill>
              <a:latin typeface="Calibri" pitchFamily="34" charset="0"/>
            </a:endParaRPr>
          </a:p>
        </p:txBody>
      </p:sp>
      <p:sp>
        <p:nvSpPr>
          <p:cNvPr id="13" name="Rectangle 3">
            <a:extLst>
              <a:ext uri="{FF2B5EF4-FFF2-40B4-BE49-F238E27FC236}">
                <a16:creationId xmlns:a16="http://schemas.microsoft.com/office/drawing/2014/main" id="{429F1012-0A1A-4FF5-955E-A45FA57DA579}"/>
              </a:ext>
            </a:extLst>
          </p:cNvPr>
          <p:cNvSpPr txBox="1">
            <a:spLocks noChangeArrowheads="1"/>
          </p:cNvSpPr>
          <p:nvPr/>
        </p:nvSpPr>
        <p:spPr bwMode="auto">
          <a:xfrm>
            <a:off x="304800" y="642914"/>
            <a:ext cx="8610600" cy="76200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l" defTabSz="914595" rtl="0" fontAlgn="base">
              <a:spcBef>
                <a:spcPct val="20000"/>
              </a:spcBef>
              <a:spcAft>
                <a:spcPct val="0"/>
              </a:spcAft>
              <a:defRPr sz="2300" b="1">
                <a:solidFill>
                  <a:srgbClr val="003399"/>
                </a:solidFill>
                <a:latin typeface="+mn-lt"/>
                <a:ea typeface="+mn-ea"/>
                <a:cs typeface="+mn-cs"/>
              </a:defRPr>
            </a:lvl1pPr>
            <a:lvl2pPr marL="337784" indent="5725" algn="l" defTabSz="914595" rtl="0" fontAlgn="base">
              <a:spcBef>
                <a:spcPct val="20000"/>
              </a:spcBef>
              <a:spcAft>
                <a:spcPct val="0"/>
              </a:spcAft>
              <a:defRPr sz="2300">
                <a:solidFill>
                  <a:srgbClr val="003399"/>
                </a:solidFill>
                <a:latin typeface="+mn-lt"/>
              </a:defRPr>
            </a:lvl2pPr>
            <a:lvl3pPr marL="681294" algn="l" defTabSz="914595" rtl="0" fontAlgn="base">
              <a:spcBef>
                <a:spcPct val="20000"/>
              </a:spcBef>
              <a:spcAft>
                <a:spcPct val="0"/>
              </a:spcAft>
              <a:defRPr sz="2000" b="1">
                <a:solidFill>
                  <a:srgbClr val="FF6600"/>
                </a:solidFill>
                <a:latin typeface="+mn-lt"/>
              </a:defRPr>
            </a:lvl3pPr>
            <a:lvl4pPr marL="1030529" indent="5725" algn="l" defTabSz="914595" rtl="0" fontAlgn="base">
              <a:spcBef>
                <a:spcPct val="20000"/>
              </a:spcBef>
              <a:spcAft>
                <a:spcPct val="0"/>
              </a:spcAft>
              <a:defRPr sz="2000" i="1">
                <a:solidFill>
                  <a:srgbClr val="003399"/>
                </a:solidFill>
                <a:latin typeface="+mn-lt"/>
              </a:defRPr>
            </a:lvl4pPr>
            <a:lvl5pPr marL="1374038" algn="l" defTabSz="914595" rtl="0" fontAlgn="base">
              <a:spcBef>
                <a:spcPct val="20000"/>
              </a:spcBef>
              <a:spcAft>
                <a:spcPct val="0"/>
              </a:spcAft>
              <a:defRPr sz="1800">
                <a:solidFill>
                  <a:srgbClr val="003399"/>
                </a:solidFill>
                <a:latin typeface="+mn-lt"/>
              </a:defRPr>
            </a:lvl5pPr>
            <a:lvl6pPr marL="1786250" algn="l" defTabSz="914595" rtl="0" fontAlgn="base">
              <a:spcBef>
                <a:spcPct val="20000"/>
              </a:spcBef>
              <a:spcAft>
                <a:spcPct val="0"/>
              </a:spcAft>
              <a:defRPr sz="1800">
                <a:solidFill>
                  <a:srgbClr val="003399"/>
                </a:solidFill>
                <a:latin typeface="+mn-lt"/>
              </a:defRPr>
            </a:lvl6pPr>
            <a:lvl7pPr marL="2198461" algn="l" defTabSz="914595" rtl="0" fontAlgn="base">
              <a:spcBef>
                <a:spcPct val="20000"/>
              </a:spcBef>
              <a:spcAft>
                <a:spcPct val="0"/>
              </a:spcAft>
              <a:defRPr sz="1800">
                <a:solidFill>
                  <a:srgbClr val="003399"/>
                </a:solidFill>
                <a:latin typeface="+mn-lt"/>
              </a:defRPr>
            </a:lvl7pPr>
            <a:lvl8pPr marL="2610673" algn="l" defTabSz="914595" rtl="0" fontAlgn="base">
              <a:spcBef>
                <a:spcPct val="20000"/>
              </a:spcBef>
              <a:spcAft>
                <a:spcPct val="0"/>
              </a:spcAft>
              <a:defRPr sz="1800">
                <a:solidFill>
                  <a:srgbClr val="003399"/>
                </a:solidFill>
                <a:latin typeface="+mn-lt"/>
              </a:defRPr>
            </a:lvl8pPr>
            <a:lvl9pPr marL="3022884" algn="l" defTabSz="914595" rtl="0" fontAlgn="base">
              <a:spcBef>
                <a:spcPct val="20000"/>
              </a:spcBef>
              <a:spcAft>
                <a:spcPct val="0"/>
              </a:spcAft>
              <a:defRPr sz="1800">
                <a:solidFill>
                  <a:srgbClr val="003399"/>
                </a:solidFill>
                <a:latin typeface="+mn-lt"/>
              </a:defRPr>
            </a:lvl9pPr>
          </a:lstStyle>
          <a:p>
            <a:pPr eaLnBrk="1" hangingPunct="1">
              <a:lnSpc>
                <a:spcPct val="80000"/>
              </a:lnSpc>
            </a:pPr>
            <a:r>
              <a:rPr lang="en-US" altLang="en-US" sz="2400" dirty="0">
                <a:solidFill>
                  <a:srgbClr val="FF0066"/>
                </a:solidFill>
                <a:effectLst>
                  <a:outerShdw blurRad="38100" dist="38100" dir="2700000" algn="tl">
                    <a:srgbClr val="C0C0C0"/>
                  </a:outerShdw>
                </a:effectLst>
                <a:latin typeface="Arial" charset="0"/>
                <a:ea typeface="+mj-ea"/>
                <a:cs typeface="Arial" charset="0"/>
              </a:rPr>
              <a:t>Speech Recognition: Listening Machines</a:t>
            </a:r>
          </a:p>
        </p:txBody>
      </p:sp>
      <p:sp>
        <p:nvSpPr>
          <p:cNvPr id="2" name="TextBox 1">
            <a:extLst>
              <a:ext uri="{FF2B5EF4-FFF2-40B4-BE49-F238E27FC236}">
                <a16:creationId xmlns:a16="http://schemas.microsoft.com/office/drawing/2014/main" id="{37A3A103-51BA-4ED0-8AAC-726BC1FFEB25}"/>
              </a:ext>
            </a:extLst>
          </p:cNvPr>
          <p:cNvSpPr txBox="1"/>
          <p:nvPr/>
        </p:nvSpPr>
        <p:spPr>
          <a:xfrm>
            <a:off x="315985" y="1189565"/>
            <a:ext cx="8447015" cy="707886"/>
          </a:xfrm>
          <a:prstGeom prst="rect">
            <a:avLst/>
          </a:prstGeom>
          <a:noFill/>
        </p:spPr>
        <p:txBody>
          <a:bodyPr wrap="square" rtlCol="0">
            <a:spAutoFit/>
          </a:bodyPr>
          <a:lstStyle/>
          <a:p>
            <a:r>
              <a:rPr lang="en-SG" sz="2000" b="1" dirty="0"/>
              <a:t>Speech recognition</a:t>
            </a:r>
            <a:r>
              <a:rPr lang="en-SG" sz="2000" dirty="0"/>
              <a:t> is the ability of a machine or program </a:t>
            </a:r>
            <a:r>
              <a:rPr lang="en-SG" sz="2000" dirty="0" smtClean="0"/>
              <a:t>to identify </a:t>
            </a:r>
            <a:r>
              <a:rPr lang="en-SG" sz="2000" dirty="0"/>
              <a:t>words and phrases in spoken language and convert them to a machine-readable format</a:t>
            </a:r>
          </a:p>
        </p:txBody>
      </p:sp>
      <p:pic>
        <p:nvPicPr>
          <p:cNvPr id="8" name="Picture 2" descr="Singapore University of Technology and Design (SU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381000"/>
            <a:ext cx="2161120" cy="8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574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22039</TotalTime>
  <Words>2084</Words>
  <Application>Microsoft Office PowerPoint</Application>
  <PresentationFormat>On-screen Show (4:3)</PresentationFormat>
  <Paragraphs>319</Paragraphs>
  <Slides>34</Slides>
  <Notes>22</Notes>
  <HiddenSlides>0</HiddenSlides>
  <MMClips>20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SimSun</vt:lpstr>
      <vt:lpstr>Arial</vt:lpstr>
      <vt:lpstr>Calibri</vt:lpstr>
      <vt:lpstr>Calibri Light</vt:lpstr>
      <vt:lpstr>Calibri Light (Headings)</vt:lpstr>
      <vt:lpstr>Lucida Grande</vt:lpstr>
      <vt:lpstr>Times</vt:lpstr>
      <vt:lpstr>Times New Roman</vt:lpstr>
      <vt:lpstr>Wingdings</vt:lpstr>
      <vt:lpstr>Blank</vt:lpstr>
      <vt:lpstr>Office Theme</vt:lpstr>
      <vt:lpstr>PowerPoint Presentation</vt:lpstr>
      <vt:lpstr>PowerPoint Presentation</vt:lpstr>
      <vt:lpstr>About me</vt:lpstr>
      <vt:lpstr>Importance of Speech</vt:lpstr>
      <vt:lpstr>Speech Information Processing</vt:lpstr>
      <vt:lpstr>Speech Information Processing</vt:lpstr>
      <vt:lpstr>Speech Information Processing</vt:lpstr>
      <vt:lpstr>PowerPoint Presentation</vt:lpstr>
      <vt:lpstr>PowerPoint Presentation</vt:lpstr>
      <vt:lpstr>PowerPoint Presentation</vt:lpstr>
      <vt:lpstr>PowerPoint Presentation</vt:lpstr>
      <vt:lpstr>Speech Recognition: Listening Machines First speech recognizer</vt:lpstr>
      <vt:lpstr>First Speech Recognizers</vt:lpstr>
      <vt:lpstr>An Irony</vt:lpstr>
      <vt:lpstr>Whither Speech Recognition? The Journal of the Acoustical Society of America, Vol. 46, No. 4, (Part 2), 1049-1051, October 1969 J.R. PIERCE, Bell Telephone Laboratories, Inc., Murray Hill, New Jersey 07971</vt:lpstr>
      <vt:lpstr>Whither Speech Recognition? The Journal of the Acoustical Society of America, Vol. 46, No. 4, (Part 2), 1049-1051, October 1969 J.R. PIERCE, Bell Telephone Laboratories, Inc., Murray Hill, New Jersey 07971</vt:lpstr>
      <vt:lpstr>Speech in Sci-Fi</vt:lpstr>
      <vt:lpstr>PowerPoint Presentation</vt:lpstr>
      <vt:lpstr>Old Wisdom</vt:lpstr>
      <vt:lpstr>ASR Application: Medical Documentation</vt:lpstr>
      <vt:lpstr>Speech Information Processing</vt:lpstr>
      <vt:lpstr>PowerPoint Presentation</vt:lpstr>
      <vt:lpstr>Speech Information Processing</vt:lpstr>
      <vt:lpstr>PowerPoint Presentation</vt:lpstr>
      <vt:lpstr>Voice Conversion </vt:lpstr>
      <vt:lpstr>Voice Conversion </vt:lpstr>
      <vt:lpstr>Voice Conversion Examples</vt:lpstr>
      <vt:lpstr>Text-to-speech synthesis</vt:lpstr>
      <vt:lpstr>Voice Conversion vs TTS</vt:lpstr>
      <vt:lpstr>Interesting VC/TTS Applications (Real-life)</vt:lpstr>
      <vt:lpstr>How about cross-lingual VC?</vt:lpstr>
      <vt:lpstr>Risk of Voice Conversion</vt:lpstr>
      <vt:lpstr>Conclusion Speech Information Processing</vt:lpstr>
      <vt:lpstr>Thanks for listening!</vt:lpstr>
    </vt:vector>
  </TitlesOfParts>
  <Company>SCEI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leeclg</dc:creator>
  <cp:lastModifiedBy>Berrak Sisman</cp:lastModifiedBy>
  <cp:revision>1467</cp:revision>
  <dcterms:created xsi:type="dcterms:W3CDTF">2012-04-27T06:39:46Z</dcterms:created>
  <dcterms:modified xsi:type="dcterms:W3CDTF">2020-09-17T06:31:36Z</dcterms:modified>
</cp:coreProperties>
</file>